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1"/>
  </p:notesMasterIdLst>
  <p:sldIdLst>
    <p:sldId id="256" r:id="rId2"/>
    <p:sldId id="268" r:id="rId3"/>
    <p:sldId id="314" r:id="rId4"/>
    <p:sldId id="312" r:id="rId5"/>
    <p:sldId id="313" r:id="rId6"/>
    <p:sldId id="315" r:id="rId7"/>
    <p:sldId id="316" r:id="rId8"/>
    <p:sldId id="317" r:id="rId9"/>
    <p:sldId id="320" r:id="rId10"/>
    <p:sldId id="318" r:id="rId11"/>
    <p:sldId id="319" r:id="rId12"/>
    <p:sldId id="321" r:id="rId13"/>
    <p:sldId id="322" r:id="rId14"/>
    <p:sldId id="323" r:id="rId15"/>
    <p:sldId id="324" r:id="rId16"/>
    <p:sldId id="325" r:id="rId17"/>
    <p:sldId id="327" r:id="rId18"/>
    <p:sldId id="326" r:id="rId19"/>
    <p:sldId id="311" r:id="rId20"/>
  </p:sldIdLst>
  <p:sldSz cx="9144000" cy="6858000" type="screen4x3"/>
  <p:notesSz cx="6858000" cy="9144000"/>
  <p:embeddedFontLst>
    <p:embeddedFont>
      <p:font typeface="나눔바른고딕" panose="020B0600000101010101" charset="-127"/>
      <p:regular r:id="rId22"/>
      <p:bold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HY견고딕" panose="02030600000101010101" pitchFamily="18" charset="-127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226" userDrawn="1">
          <p15:clr>
            <a:srgbClr val="A4A3A4"/>
          </p15:clr>
        </p15:guide>
        <p15:guide id="4" pos="5534" userDrawn="1">
          <p15:clr>
            <a:srgbClr val="A4A3A4"/>
          </p15:clr>
        </p15:guide>
        <p15:guide id="5" orient="horz" pos="2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F63"/>
    <a:srgbClr val="6CA2DE"/>
    <a:srgbClr val="2A5CAC"/>
    <a:srgbClr val="BD081C"/>
    <a:srgbClr val="55ACEE"/>
    <a:srgbClr val="156093"/>
    <a:srgbClr val="2A343A"/>
    <a:srgbClr val="999999"/>
    <a:srgbClr val="3463A2"/>
    <a:srgbClr val="DC4E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11" autoAdjust="0"/>
    <p:restoredTop sz="94707" autoAdjust="0"/>
  </p:normalViewPr>
  <p:slideViewPr>
    <p:cSldViewPr snapToGrid="0">
      <p:cViewPr varScale="1">
        <p:scale>
          <a:sx n="91" d="100"/>
          <a:sy n="91" d="100"/>
        </p:scale>
        <p:origin x="-1032" y="-102"/>
      </p:cViewPr>
      <p:guideLst>
        <p:guide orient="horz" pos="2160"/>
        <p:guide orient="horz" pos="210"/>
        <p:guide pos="2880"/>
        <p:guide pos="226"/>
        <p:guide pos="55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5AC489-9DBB-404A-B775-34A473E5599E}" type="datetimeFigureOut">
              <a:rPr lang="ko-KR" altLang="en-US" smtClean="0"/>
              <a:pPr/>
              <a:t>2021-11-05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90728C-082F-4A6B-BE2A-A49BD921CDB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612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EE61A-E342-44E5-9326-D18810C1274F}" type="datetimeFigureOut">
              <a:rPr lang="ko-KR" altLang="en-US" smtClean="0"/>
              <a:pPr/>
              <a:t>2021-11-05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59CAF-8260-4356-A902-3343558A0CE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20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EE61A-E342-44E5-9326-D18810C1274F}" type="datetimeFigureOut">
              <a:rPr lang="ko-KR" altLang="en-US" smtClean="0"/>
              <a:pPr/>
              <a:t>2021-11-05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59CAF-8260-4356-A902-3343558A0CE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525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tmp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3.tm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tmp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F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nut 12"/>
          <p:cNvSpPr/>
          <p:nvPr/>
        </p:nvSpPr>
        <p:spPr>
          <a:xfrm>
            <a:off x="2589209" y="1460390"/>
            <a:ext cx="3946792" cy="3946792"/>
          </a:xfrm>
          <a:prstGeom prst="donut">
            <a:avLst>
              <a:gd name="adj" fmla="val 175"/>
            </a:avLst>
          </a:prstGeom>
          <a:solidFill>
            <a:schemeClr val="accent4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410140" y="1298530"/>
            <a:ext cx="323720" cy="3237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ounded Rectangle 15"/>
          <p:cNvSpPr/>
          <p:nvPr/>
        </p:nvSpPr>
        <p:spPr>
          <a:xfrm>
            <a:off x="4400745" y="5240558"/>
            <a:ext cx="323720" cy="3237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/>
        </p:nvSpPr>
        <p:spPr>
          <a:xfrm>
            <a:off x="6349798" y="3271926"/>
            <a:ext cx="323720" cy="3237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ounded Rectangle 17"/>
          <p:cNvSpPr/>
          <p:nvPr/>
        </p:nvSpPr>
        <p:spPr>
          <a:xfrm>
            <a:off x="2424103" y="3267140"/>
            <a:ext cx="323720" cy="3237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ounded Rectangle 18"/>
          <p:cNvSpPr/>
          <p:nvPr/>
        </p:nvSpPr>
        <p:spPr>
          <a:xfrm>
            <a:off x="2650261" y="2362265"/>
            <a:ext cx="323720" cy="3237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ounded Rectangle 19"/>
          <p:cNvSpPr/>
          <p:nvPr/>
        </p:nvSpPr>
        <p:spPr>
          <a:xfrm>
            <a:off x="3337815" y="1616746"/>
            <a:ext cx="323720" cy="3237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ounded Rectangle 20"/>
          <p:cNvSpPr/>
          <p:nvPr/>
        </p:nvSpPr>
        <p:spPr>
          <a:xfrm>
            <a:off x="5488651" y="1624078"/>
            <a:ext cx="323720" cy="3237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ounded Rectangle 21"/>
          <p:cNvSpPr/>
          <p:nvPr/>
        </p:nvSpPr>
        <p:spPr>
          <a:xfrm>
            <a:off x="6155854" y="2362265"/>
            <a:ext cx="323720" cy="3237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Rounded Rectangle 22"/>
          <p:cNvSpPr/>
          <p:nvPr/>
        </p:nvSpPr>
        <p:spPr>
          <a:xfrm>
            <a:off x="2650261" y="4172015"/>
            <a:ext cx="323720" cy="3237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ounded Rectangle 23"/>
          <p:cNvSpPr/>
          <p:nvPr/>
        </p:nvSpPr>
        <p:spPr>
          <a:xfrm>
            <a:off x="6155854" y="4172015"/>
            <a:ext cx="323720" cy="3237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ounded Rectangle 24"/>
          <p:cNvSpPr/>
          <p:nvPr/>
        </p:nvSpPr>
        <p:spPr>
          <a:xfrm>
            <a:off x="3337815" y="4937421"/>
            <a:ext cx="323720" cy="3237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Rounded Rectangle 25"/>
          <p:cNvSpPr/>
          <p:nvPr/>
        </p:nvSpPr>
        <p:spPr>
          <a:xfrm>
            <a:off x="5488651" y="4944753"/>
            <a:ext cx="323720" cy="3237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397783" y="2829706"/>
            <a:ext cx="2414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동국제강</a:t>
            </a:r>
            <a:endParaRPr lang="en-US" altLang="ko-KR" sz="2800" spc="-15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97783" y="3433786"/>
            <a:ext cx="2414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2021</a:t>
            </a:r>
            <a:endParaRPr lang="en-US" altLang="ko-KR" sz="2800" spc="-15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97783" y="4682913"/>
            <a:ext cx="24145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 err="1" smtClean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Eun</a:t>
            </a:r>
            <a:r>
              <a:rPr lang="en-US" altLang="ko-KR" sz="1050" dirty="0" smtClean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 Kyung Jang</a:t>
            </a:r>
            <a:endParaRPr lang="ko-KR" altLang="en-US" sz="1050" dirty="0">
              <a:solidFill>
                <a:schemeClr val="bg1"/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608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그림 1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08" y="2032507"/>
            <a:ext cx="4735298" cy="4040788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" y="6419850"/>
            <a:ext cx="9144000" cy="4381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368300" y="342900"/>
            <a:ext cx="5440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2-2. </a:t>
            </a:r>
            <a:r>
              <a:rPr lang="ko-KR" altLang="en-US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메인페이지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600" spc="-150" dirty="0" smtClean="0">
                <a:solidFill>
                  <a:schemeClr val="bg2">
                    <a:lumMod val="9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(2/4)</a:t>
            </a:r>
            <a:endParaRPr lang="en-US" altLang="ko-KR" sz="1400" spc="-150" dirty="0" smtClean="0">
              <a:solidFill>
                <a:schemeClr val="bg2">
                  <a:lumMod val="9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851522" y="6500425"/>
            <a:ext cx="544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POSCO ENGINEERING &amp; CONSTRUCTION</a:t>
            </a:r>
            <a:endParaRPr lang="en-US" altLang="ko-KR" sz="105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45" name="Rectangle 56"/>
          <p:cNvSpPr/>
          <p:nvPr/>
        </p:nvSpPr>
        <p:spPr>
          <a:xfrm>
            <a:off x="5446194" y="4443428"/>
            <a:ext cx="3413133" cy="1123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003F63"/>
                </a:solidFill>
                <a:latin typeface="나눔바른고딕" pitchFamily="50" charset="-127"/>
                <a:ea typeface="나눔바른고딕" pitchFamily="50" charset="-127"/>
              </a:rPr>
              <a:t>Main Navigation</a:t>
            </a:r>
            <a:endParaRPr lang="en-US" altLang="ko-KR" sz="1200" b="1" dirty="0">
              <a:solidFill>
                <a:srgbClr val="003F63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 UltraLight" pitchFamily="50" charset="-127"/>
              <a:ea typeface="나눔바른고딕 UltraLight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jQuery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사용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불릿에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hover 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시 해당 </a:t>
            </a:r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컨텐츠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페이지 제목 보임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불릿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클릭 시 해당 </a:t>
            </a:r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컨텐츠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페이지로 이동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스크롤 이동 시 </a:t>
            </a:r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불릿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자동변경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4899406" y="3323799"/>
            <a:ext cx="645138" cy="474477"/>
            <a:chOff x="4733086" y="3050963"/>
            <a:chExt cx="645138" cy="474477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4878475" y="3316303"/>
              <a:ext cx="499749" cy="0"/>
            </a:xfrm>
            <a:prstGeom prst="line">
              <a:avLst/>
            </a:prstGeom>
            <a:ln w="6350">
              <a:solidFill>
                <a:srgbClr val="6CA2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/>
            <p:cNvSpPr/>
            <p:nvPr/>
          </p:nvSpPr>
          <p:spPr>
            <a:xfrm>
              <a:off x="4733086" y="3050963"/>
              <a:ext cx="145389" cy="474477"/>
            </a:xfrm>
            <a:prstGeom prst="rect">
              <a:avLst/>
            </a:prstGeom>
            <a:noFill/>
            <a:ln w="19050">
              <a:solidFill>
                <a:srgbClr val="6CA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544" y="3323799"/>
            <a:ext cx="959799" cy="1036863"/>
          </a:xfrm>
          <a:prstGeom prst="rect">
            <a:avLst/>
          </a:prstGeom>
          <a:ln>
            <a:solidFill>
              <a:srgbClr val="003F63"/>
            </a:solidFill>
          </a:ln>
        </p:spPr>
      </p:pic>
      <p:grpSp>
        <p:nvGrpSpPr>
          <p:cNvPr id="113" name="그룹 112"/>
          <p:cNvGrpSpPr/>
          <p:nvPr/>
        </p:nvGrpSpPr>
        <p:grpSpPr>
          <a:xfrm>
            <a:off x="4753069" y="1909264"/>
            <a:ext cx="837746" cy="484078"/>
            <a:chOff x="4753069" y="1909264"/>
            <a:chExt cx="837746" cy="484078"/>
          </a:xfrm>
        </p:grpSpPr>
        <p:cxnSp>
          <p:nvCxnSpPr>
            <p:cNvPr id="114" name="직선 연결선 113"/>
            <p:cNvCxnSpPr/>
            <p:nvPr/>
          </p:nvCxnSpPr>
          <p:spPr>
            <a:xfrm>
              <a:off x="4855213" y="1911600"/>
              <a:ext cx="0" cy="347238"/>
            </a:xfrm>
            <a:prstGeom prst="line">
              <a:avLst/>
            </a:prstGeom>
            <a:ln w="6350">
              <a:solidFill>
                <a:srgbClr val="6CA2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/>
            <p:cNvCxnSpPr/>
            <p:nvPr/>
          </p:nvCxnSpPr>
          <p:spPr>
            <a:xfrm flipH="1">
              <a:off x="4859092" y="1909264"/>
              <a:ext cx="731723" cy="0"/>
            </a:xfrm>
            <a:prstGeom prst="line">
              <a:avLst/>
            </a:prstGeom>
            <a:ln w="6350">
              <a:solidFill>
                <a:srgbClr val="6CA2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직사각형 115"/>
            <p:cNvSpPr/>
            <p:nvPr/>
          </p:nvSpPr>
          <p:spPr>
            <a:xfrm>
              <a:off x="4753069" y="2258838"/>
              <a:ext cx="212047" cy="134504"/>
            </a:xfrm>
            <a:prstGeom prst="rect">
              <a:avLst/>
            </a:prstGeom>
            <a:noFill/>
            <a:ln w="19050">
              <a:solidFill>
                <a:srgbClr val="6CA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17" name="Rectangle 56"/>
          <p:cNvSpPr/>
          <p:nvPr/>
        </p:nvSpPr>
        <p:spPr>
          <a:xfrm>
            <a:off x="6041695" y="1154632"/>
            <a:ext cx="26397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solidFill>
                  <a:srgbClr val="003F63"/>
                </a:solidFill>
                <a:latin typeface="나눔바른고딕" pitchFamily="50" charset="-127"/>
                <a:ea typeface="나눔바른고딕" pitchFamily="50" charset="-127"/>
              </a:rPr>
              <a:t>언어 선택창</a:t>
            </a:r>
            <a:endParaRPr lang="en-US" altLang="ko-KR" sz="1200" b="1" dirty="0">
              <a:solidFill>
                <a:srgbClr val="003F63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 UltraLight" pitchFamily="50" charset="-127"/>
              <a:ea typeface="나눔바른고딕 UltraLight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jQuery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사용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각 요소에 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hover 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시 디자인 변경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클릭 시 해당 언어 페이지로 이동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  <p:pic>
        <p:nvPicPr>
          <p:cNvPr id="118" name="그림 1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1" t="2280" r="11011" b="2743"/>
          <a:stretch/>
        </p:blipFill>
        <p:spPr>
          <a:xfrm>
            <a:off x="5590815" y="1154632"/>
            <a:ext cx="412734" cy="1509263"/>
          </a:xfrm>
          <a:prstGeom prst="rect">
            <a:avLst/>
          </a:prstGeom>
          <a:ln>
            <a:solidFill>
              <a:srgbClr val="003F63"/>
            </a:solidFill>
          </a:ln>
        </p:spPr>
      </p:pic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96" y="2293315"/>
            <a:ext cx="597049" cy="17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02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그룹 122"/>
          <p:cNvGrpSpPr/>
          <p:nvPr/>
        </p:nvGrpSpPr>
        <p:grpSpPr>
          <a:xfrm>
            <a:off x="4508577" y="817165"/>
            <a:ext cx="812917" cy="234173"/>
            <a:chOff x="4516686" y="817165"/>
            <a:chExt cx="812917" cy="234173"/>
          </a:xfrm>
        </p:grpSpPr>
        <p:grpSp>
          <p:nvGrpSpPr>
            <p:cNvPr id="43" name="그룹 42"/>
            <p:cNvGrpSpPr/>
            <p:nvPr/>
          </p:nvGrpSpPr>
          <p:grpSpPr>
            <a:xfrm>
              <a:off x="4516686" y="866151"/>
              <a:ext cx="714946" cy="185187"/>
              <a:chOff x="3653998" y="4157422"/>
              <a:chExt cx="714946" cy="185187"/>
            </a:xfrm>
          </p:grpSpPr>
          <p:cxnSp>
            <p:nvCxnSpPr>
              <p:cNvPr id="51" name="직선 연결선 50"/>
              <p:cNvCxnSpPr>
                <a:endCxn id="122" idx="2"/>
              </p:cNvCxnSpPr>
              <p:nvPr/>
            </p:nvCxnSpPr>
            <p:spPr>
              <a:xfrm>
                <a:off x="3653998" y="4157422"/>
                <a:ext cx="714946" cy="0"/>
              </a:xfrm>
              <a:prstGeom prst="line">
                <a:avLst/>
              </a:prstGeom>
              <a:ln w="6350">
                <a:solidFill>
                  <a:srgbClr val="6CA2D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>
              <a:xfrm>
                <a:off x="3653998" y="4157422"/>
                <a:ext cx="0" cy="185187"/>
              </a:xfrm>
              <a:prstGeom prst="line">
                <a:avLst/>
              </a:prstGeom>
              <a:ln w="6350">
                <a:solidFill>
                  <a:srgbClr val="6CA2D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2" name="타원 121"/>
            <p:cNvSpPr/>
            <p:nvPr/>
          </p:nvSpPr>
          <p:spPr>
            <a:xfrm>
              <a:off x="5231632" y="817165"/>
              <a:ext cx="97971" cy="97971"/>
            </a:xfrm>
            <a:prstGeom prst="ellipse">
              <a:avLst/>
            </a:prstGeom>
            <a:solidFill>
              <a:srgbClr val="6CA2D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118" name="그림 1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94" y="1051338"/>
            <a:ext cx="4191009" cy="2599949"/>
          </a:xfrm>
          <a:prstGeom prst="rect">
            <a:avLst/>
          </a:prstGeom>
          <a:ln w="12700">
            <a:solidFill>
              <a:srgbClr val="003F63"/>
            </a:solidFill>
          </a:ln>
        </p:spPr>
      </p:pic>
      <p:sp>
        <p:nvSpPr>
          <p:cNvPr id="50" name="Rectangle 49"/>
          <p:cNvSpPr/>
          <p:nvPr/>
        </p:nvSpPr>
        <p:spPr>
          <a:xfrm>
            <a:off x="1" y="6419850"/>
            <a:ext cx="9144000" cy="4381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368300" y="342900"/>
            <a:ext cx="5440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2-2. </a:t>
            </a:r>
            <a:r>
              <a:rPr lang="ko-KR" altLang="en-US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메인페이지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600" spc="-150" dirty="0" smtClean="0">
                <a:solidFill>
                  <a:schemeClr val="bg2">
                    <a:lumMod val="9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(3/4)</a:t>
            </a:r>
            <a:endParaRPr lang="en-US" altLang="ko-KR" sz="1400" spc="-150" dirty="0" smtClean="0">
              <a:solidFill>
                <a:schemeClr val="bg2">
                  <a:lumMod val="9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851522" y="6500425"/>
            <a:ext cx="544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POSCO ENGINEERING &amp; CONSTRUCTION</a:t>
            </a:r>
            <a:endParaRPr lang="en-US" altLang="ko-KR" sz="105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7" name="Rectangle 56"/>
          <p:cNvSpPr/>
          <p:nvPr/>
        </p:nvSpPr>
        <p:spPr>
          <a:xfrm>
            <a:off x="5321494" y="744826"/>
            <a:ext cx="351619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solidFill>
                  <a:srgbClr val="003F63"/>
                </a:solidFill>
                <a:latin typeface="나눔바른고딕" pitchFamily="50" charset="-127"/>
                <a:ea typeface="나눔바른고딕" pitchFamily="50" charset="-127"/>
              </a:rPr>
              <a:t>자동 스크롤 구현</a:t>
            </a:r>
            <a:endParaRPr lang="en-US" altLang="ko-KR" sz="1200" b="1" dirty="0" smtClean="0">
              <a:solidFill>
                <a:srgbClr val="003F63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 UltraLight" pitchFamily="50" charset="-127"/>
              <a:ea typeface="나눔바른고딕 UltraLight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jQuery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에서 </a:t>
            </a:r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마우스휠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 이벤트를 이용하여 자동 스크롤 구현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스크롤 이동 시 각 페이지 별로 한번에 스크롤 되도록 함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35" name="Rectangle 56"/>
          <p:cNvSpPr/>
          <p:nvPr/>
        </p:nvSpPr>
        <p:spPr>
          <a:xfrm>
            <a:off x="5365031" y="1976324"/>
            <a:ext cx="347235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solidFill>
                  <a:srgbClr val="003F63"/>
                </a:solidFill>
                <a:latin typeface="나눔바른고딕" pitchFamily="50" charset="-127"/>
                <a:ea typeface="나눔바른고딕" pitchFamily="50" charset="-127"/>
              </a:rPr>
              <a:t>사업분야 아이콘</a:t>
            </a:r>
            <a:endParaRPr lang="en-US" altLang="ko-KR" sz="1200" b="1" dirty="0" smtClean="0">
              <a:solidFill>
                <a:srgbClr val="003F63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 UltraLight" pitchFamily="50" charset="-127"/>
              <a:ea typeface="나눔바른고딕 UltraLight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jQuery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사용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아이콘 클릭 시 아래 </a:t>
            </a:r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컨텐츠가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해당 분야에 맞게 변경됨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36" name="Rectangle 56"/>
          <p:cNvSpPr/>
          <p:nvPr/>
        </p:nvSpPr>
        <p:spPr>
          <a:xfrm>
            <a:off x="5365031" y="3018350"/>
            <a:ext cx="3472353" cy="1123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solidFill>
                  <a:srgbClr val="003F63"/>
                </a:solidFill>
                <a:latin typeface="나눔바른고딕" pitchFamily="50" charset="-127"/>
                <a:ea typeface="나눔바른고딕" pitchFamily="50" charset="-127"/>
              </a:rPr>
              <a:t>사업분야별 홍보영상</a:t>
            </a:r>
            <a:endParaRPr lang="en-US" altLang="ko-KR" sz="1200" b="1" dirty="0" smtClean="0">
              <a:solidFill>
                <a:srgbClr val="003F63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 UltraLight" pitchFamily="50" charset="-127"/>
              <a:ea typeface="나눔바른고딕 UltraLight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jQuery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사용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&lt;</a:t>
            </a:r>
            <a:r>
              <a:rPr lang="en-US" altLang="ko-KR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iframe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&gt;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태그 사용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상단 아이콘 클릭 시 각 분야 영상으로 변경됨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45648" y="1569429"/>
            <a:ext cx="1420585" cy="318407"/>
          </a:xfrm>
          <a:prstGeom prst="rect">
            <a:avLst/>
          </a:prstGeom>
          <a:noFill/>
          <a:ln w="19050">
            <a:solidFill>
              <a:srgbClr val="6CA2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1443049" y="1949327"/>
            <a:ext cx="1708036" cy="989817"/>
          </a:xfrm>
          <a:prstGeom prst="rect">
            <a:avLst/>
          </a:prstGeom>
          <a:noFill/>
          <a:ln w="19050">
            <a:solidFill>
              <a:srgbClr val="6CA2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97" name="그림 9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3556189"/>
            <a:ext cx="4191009" cy="2599949"/>
          </a:xfrm>
          <a:prstGeom prst="rect">
            <a:avLst/>
          </a:prstGeom>
          <a:ln w="12700">
            <a:solidFill>
              <a:srgbClr val="003F63"/>
            </a:solidFill>
          </a:ln>
        </p:spPr>
      </p:pic>
      <p:grpSp>
        <p:nvGrpSpPr>
          <p:cNvPr id="61" name="그룹 60"/>
          <p:cNvGrpSpPr/>
          <p:nvPr/>
        </p:nvGrpSpPr>
        <p:grpSpPr>
          <a:xfrm>
            <a:off x="3566233" y="1726746"/>
            <a:ext cx="1755261" cy="426211"/>
            <a:chOff x="3649905" y="1726746"/>
            <a:chExt cx="1755261" cy="426211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4220935" y="1726746"/>
              <a:ext cx="0" cy="377226"/>
            </a:xfrm>
            <a:prstGeom prst="line">
              <a:avLst/>
            </a:prstGeom>
            <a:ln w="6350">
              <a:solidFill>
                <a:srgbClr val="6CA2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endCxn id="59" idx="2"/>
            </p:cNvCxnSpPr>
            <p:nvPr/>
          </p:nvCxnSpPr>
          <p:spPr>
            <a:xfrm>
              <a:off x="4220936" y="2103972"/>
              <a:ext cx="1086259" cy="0"/>
            </a:xfrm>
            <a:prstGeom prst="line">
              <a:avLst/>
            </a:prstGeom>
            <a:ln w="6350">
              <a:solidFill>
                <a:srgbClr val="6CA2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타원 58"/>
            <p:cNvSpPr/>
            <p:nvPr/>
          </p:nvSpPr>
          <p:spPr>
            <a:xfrm>
              <a:off x="5307195" y="2054986"/>
              <a:ext cx="97971" cy="97971"/>
            </a:xfrm>
            <a:prstGeom prst="ellipse">
              <a:avLst/>
            </a:prstGeom>
            <a:solidFill>
              <a:srgbClr val="6CA2D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55" name="직선 연결선 54"/>
            <p:cNvCxnSpPr/>
            <p:nvPr/>
          </p:nvCxnSpPr>
          <p:spPr>
            <a:xfrm>
              <a:off x="3649905" y="1728633"/>
              <a:ext cx="571030" cy="0"/>
            </a:xfrm>
            <a:prstGeom prst="line">
              <a:avLst/>
            </a:prstGeom>
            <a:ln w="6350">
              <a:solidFill>
                <a:srgbClr val="6CA2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/>
          <p:cNvGrpSpPr/>
          <p:nvPr/>
        </p:nvGrpSpPr>
        <p:grpSpPr>
          <a:xfrm>
            <a:off x="3151085" y="2466980"/>
            <a:ext cx="2170408" cy="734558"/>
            <a:chOff x="3675628" y="1726746"/>
            <a:chExt cx="2170408" cy="734558"/>
          </a:xfrm>
        </p:grpSpPr>
        <p:cxnSp>
          <p:nvCxnSpPr>
            <p:cNvPr id="67" name="직선 연결선 66"/>
            <p:cNvCxnSpPr/>
            <p:nvPr/>
          </p:nvCxnSpPr>
          <p:spPr>
            <a:xfrm>
              <a:off x="4996542" y="1726746"/>
              <a:ext cx="0" cy="685572"/>
            </a:xfrm>
            <a:prstGeom prst="line">
              <a:avLst/>
            </a:prstGeom>
            <a:ln w="6350">
              <a:solidFill>
                <a:srgbClr val="6CA2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/>
            <p:cNvCxnSpPr>
              <a:endCxn id="70" idx="2"/>
            </p:cNvCxnSpPr>
            <p:nvPr/>
          </p:nvCxnSpPr>
          <p:spPr>
            <a:xfrm>
              <a:off x="5000180" y="2412318"/>
              <a:ext cx="747885" cy="1"/>
            </a:xfrm>
            <a:prstGeom prst="line">
              <a:avLst/>
            </a:prstGeom>
            <a:ln w="6350">
              <a:solidFill>
                <a:srgbClr val="6CA2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타원 69"/>
            <p:cNvSpPr/>
            <p:nvPr/>
          </p:nvSpPr>
          <p:spPr>
            <a:xfrm>
              <a:off x="5748065" y="2363333"/>
              <a:ext cx="97971" cy="97971"/>
            </a:xfrm>
            <a:prstGeom prst="ellipse">
              <a:avLst/>
            </a:prstGeom>
            <a:solidFill>
              <a:srgbClr val="6CA2D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71" name="직선 연결선 70"/>
            <p:cNvCxnSpPr/>
            <p:nvPr/>
          </p:nvCxnSpPr>
          <p:spPr>
            <a:xfrm>
              <a:off x="3675628" y="1726748"/>
              <a:ext cx="1320914" cy="0"/>
            </a:xfrm>
            <a:prstGeom prst="line">
              <a:avLst/>
            </a:prstGeom>
            <a:ln w="6350">
              <a:solidFill>
                <a:srgbClr val="6CA2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직사각형 86"/>
          <p:cNvSpPr/>
          <p:nvPr/>
        </p:nvSpPr>
        <p:spPr>
          <a:xfrm>
            <a:off x="1037463" y="4233585"/>
            <a:ext cx="2870420" cy="1547013"/>
          </a:xfrm>
          <a:prstGeom prst="rect">
            <a:avLst/>
          </a:prstGeom>
          <a:noFill/>
          <a:ln w="19050">
            <a:solidFill>
              <a:srgbClr val="6CA2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74" name="그룹 73"/>
          <p:cNvGrpSpPr/>
          <p:nvPr/>
        </p:nvGrpSpPr>
        <p:grpSpPr>
          <a:xfrm>
            <a:off x="3903721" y="4535509"/>
            <a:ext cx="1417771" cy="471583"/>
            <a:chOff x="4531684" y="2307673"/>
            <a:chExt cx="1417771" cy="471583"/>
          </a:xfrm>
        </p:grpSpPr>
        <p:cxnSp>
          <p:nvCxnSpPr>
            <p:cNvPr id="75" name="직선 연결선 74"/>
            <p:cNvCxnSpPr/>
            <p:nvPr/>
          </p:nvCxnSpPr>
          <p:spPr>
            <a:xfrm>
              <a:off x="5533653" y="2356659"/>
              <a:ext cx="0" cy="422596"/>
            </a:xfrm>
            <a:prstGeom prst="line">
              <a:avLst/>
            </a:prstGeom>
            <a:ln w="6350">
              <a:solidFill>
                <a:srgbClr val="6CA2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>
              <a:endCxn id="77" idx="2"/>
            </p:cNvCxnSpPr>
            <p:nvPr/>
          </p:nvCxnSpPr>
          <p:spPr>
            <a:xfrm>
              <a:off x="5533653" y="2356658"/>
              <a:ext cx="317831" cy="1"/>
            </a:xfrm>
            <a:prstGeom prst="line">
              <a:avLst/>
            </a:prstGeom>
            <a:ln w="6350">
              <a:solidFill>
                <a:srgbClr val="6CA2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타원 76"/>
            <p:cNvSpPr/>
            <p:nvPr/>
          </p:nvSpPr>
          <p:spPr>
            <a:xfrm>
              <a:off x="5851484" y="2307673"/>
              <a:ext cx="97971" cy="97971"/>
            </a:xfrm>
            <a:prstGeom prst="ellipse">
              <a:avLst/>
            </a:prstGeom>
            <a:solidFill>
              <a:srgbClr val="6CA2D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113" name="직선 연결선 112"/>
            <p:cNvCxnSpPr/>
            <p:nvPr/>
          </p:nvCxnSpPr>
          <p:spPr>
            <a:xfrm>
              <a:off x="4531684" y="2779256"/>
              <a:ext cx="997807" cy="0"/>
            </a:xfrm>
            <a:prstGeom prst="line">
              <a:avLst/>
            </a:prstGeom>
            <a:ln w="6350">
              <a:solidFill>
                <a:srgbClr val="6CA2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Rectangle 56"/>
          <p:cNvSpPr/>
          <p:nvPr/>
        </p:nvSpPr>
        <p:spPr>
          <a:xfrm>
            <a:off x="5365031" y="4453350"/>
            <a:ext cx="347235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solidFill>
                  <a:srgbClr val="003F63"/>
                </a:solidFill>
                <a:latin typeface="나눔바른고딕" pitchFamily="50" charset="-127"/>
                <a:ea typeface="나눔바른고딕" pitchFamily="50" charset="-127"/>
              </a:rPr>
              <a:t>최신소식</a:t>
            </a:r>
            <a:endParaRPr lang="en-US" altLang="ko-KR" sz="1200" b="1" dirty="0" smtClean="0">
              <a:solidFill>
                <a:srgbClr val="003F63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CSS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를 이용한 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hover 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시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디자인 변경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  <p:pic>
        <p:nvPicPr>
          <p:cNvPr id="34" name="그림 33" descr="화면 캡처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55" y="1118951"/>
            <a:ext cx="460415" cy="135227"/>
          </a:xfrm>
          <a:prstGeom prst="rect">
            <a:avLst/>
          </a:prstGeom>
        </p:spPr>
      </p:pic>
      <p:pic>
        <p:nvPicPr>
          <p:cNvPr id="37" name="그림 36" descr="화면 캡처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81" y="3580042"/>
            <a:ext cx="476610" cy="13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7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800" y="3270166"/>
            <a:ext cx="4191009" cy="2599950"/>
          </a:xfrm>
          <a:prstGeom prst="rect">
            <a:avLst/>
          </a:prstGeom>
          <a:ln w="12700">
            <a:solidFill>
              <a:srgbClr val="003F63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812" y="1035924"/>
            <a:ext cx="4191009" cy="2599949"/>
          </a:xfrm>
          <a:prstGeom prst="rect">
            <a:avLst/>
          </a:prstGeom>
          <a:ln w="12700">
            <a:solidFill>
              <a:srgbClr val="003F63"/>
            </a:solidFill>
          </a:ln>
        </p:spPr>
      </p:pic>
      <p:sp>
        <p:nvSpPr>
          <p:cNvPr id="50" name="Rectangle 49"/>
          <p:cNvSpPr/>
          <p:nvPr/>
        </p:nvSpPr>
        <p:spPr>
          <a:xfrm>
            <a:off x="1" y="6419850"/>
            <a:ext cx="9144000" cy="4381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368300" y="342900"/>
            <a:ext cx="5440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2-2. </a:t>
            </a:r>
            <a:r>
              <a:rPr lang="ko-KR" altLang="en-US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메인페이지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600" spc="-150" dirty="0" smtClean="0">
                <a:solidFill>
                  <a:schemeClr val="bg2">
                    <a:lumMod val="9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(4/4)</a:t>
            </a:r>
            <a:endParaRPr lang="en-US" altLang="ko-KR" sz="1400" spc="-150" dirty="0" smtClean="0">
              <a:solidFill>
                <a:schemeClr val="bg2">
                  <a:lumMod val="9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851522" y="6500425"/>
            <a:ext cx="544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POSCO ENGINEERING &amp; CONSTRUCTION</a:t>
            </a:r>
            <a:endParaRPr lang="en-US" altLang="ko-KR" sz="105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7" name="Rectangle 56"/>
          <p:cNvSpPr/>
          <p:nvPr/>
        </p:nvSpPr>
        <p:spPr>
          <a:xfrm>
            <a:off x="747486" y="1809374"/>
            <a:ext cx="25474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solidFill>
                  <a:srgbClr val="003F63"/>
                </a:solidFill>
                <a:latin typeface="나눔바른고딕" pitchFamily="50" charset="-127"/>
                <a:ea typeface="나눔바른고딕" pitchFamily="50" charset="-127"/>
              </a:rPr>
              <a:t>직무 소개 갤러리</a:t>
            </a:r>
            <a:endParaRPr lang="en-US" altLang="ko-KR" sz="1200" b="1" dirty="0" smtClean="0">
              <a:solidFill>
                <a:srgbClr val="003F63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 UltraLight" pitchFamily="50" charset="-127"/>
              <a:ea typeface="나눔바른고딕 UltraLight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jQuery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를 이용한 수동 슬라이드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이동 가능한 방향에 </a:t>
            </a:r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그라데이션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효과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각 이미지에 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hover 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시 디자인 변경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055751" y="1984076"/>
            <a:ext cx="3009947" cy="638356"/>
          </a:xfrm>
          <a:prstGeom prst="rect">
            <a:avLst/>
          </a:prstGeom>
          <a:noFill/>
          <a:ln w="19050">
            <a:solidFill>
              <a:srgbClr val="6CA2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23" name="그룹 122"/>
          <p:cNvGrpSpPr/>
          <p:nvPr/>
        </p:nvGrpSpPr>
        <p:grpSpPr>
          <a:xfrm>
            <a:off x="3476059" y="2254268"/>
            <a:ext cx="1579692" cy="97971"/>
            <a:chOff x="5421406" y="1179564"/>
            <a:chExt cx="1579692" cy="97971"/>
          </a:xfrm>
        </p:grpSpPr>
        <p:cxnSp>
          <p:nvCxnSpPr>
            <p:cNvPr id="51" name="직선 연결선 50"/>
            <p:cNvCxnSpPr/>
            <p:nvPr/>
          </p:nvCxnSpPr>
          <p:spPr>
            <a:xfrm>
              <a:off x="5516825" y="1228550"/>
              <a:ext cx="1484273" cy="0"/>
            </a:xfrm>
            <a:prstGeom prst="line">
              <a:avLst/>
            </a:prstGeom>
            <a:ln w="6350">
              <a:solidFill>
                <a:srgbClr val="6CA2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타원 121"/>
            <p:cNvSpPr/>
            <p:nvPr/>
          </p:nvSpPr>
          <p:spPr>
            <a:xfrm>
              <a:off x="5421406" y="1179564"/>
              <a:ext cx="97971" cy="97971"/>
            </a:xfrm>
            <a:prstGeom prst="ellipse">
              <a:avLst/>
            </a:prstGeom>
            <a:solidFill>
              <a:srgbClr val="6CA2D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52" name="Rectangle 56"/>
          <p:cNvSpPr/>
          <p:nvPr/>
        </p:nvSpPr>
        <p:spPr>
          <a:xfrm>
            <a:off x="747485" y="4211218"/>
            <a:ext cx="254742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err="1" smtClean="0">
                <a:solidFill>
                  <a:srgbClr val="003F63"/>
                </a:solidFill>
                <a:latin typeface="나눔바른고딕" pitchFamily="50" charset="-127"/>
                <a:ea typeface="나눔바른고딕" pitchFamily="50" charset="-127"/>
              </a:rPr>
              <a:t>퀵메</a:t>
            </a:r>
            <a:r>
              <a:rPr lang="ko-KR" altLang="en-US" sz="1200" b="1" dirty="0" err="1">
                <a:solidFill>
                  <a:srgbClr val="003F63"/>
                </a:solidFill>
                <a:latin typeface="나눔바른고딕" pitchFamily="50" charset="-127"/>
                <a:ea typeface="나눔바른고딕" pitchFamily="50" charset="-127"/>
              </a:rPr>
              <a:t>뉴</a:t>
            </a:r>
            <a:endParaRPr lang="en-US" altLang="ko-KR" sz="1200" b="1" dirty="0" smtClean="0">
              <a:solidFill>
                <a:srgbClr val="003F63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 UltraLight" pitchFamily="50" charset="-127"/>
              <a:ea typeface="나눔바른고딕 UltraLight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CSS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를 이용한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hover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시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디자인 변경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3422314" y="4470010"/>
            <a:ext cx="1579692" cy="97971"/>
            <a:chOff x="5421406" y="1179564"/>
            <a:chExt cx="1579692" cy="97971"/>
          </a:xfrm>
        </p:grpSpPr>
        <p:cxnSp>
          <p:nvCxnSpPr>
            <p:cNvPr id="54" name="직선 연결선 53"/>
            <p:cNvCxnSpPr/>
            <p:nvPr/>
          </p:nvCxnSpPr>
          <p:spPr>
            <a:xfrm>
              <a:off x="5516825" y="1228550"/>
              <a:ext cx="1484273" cy="0"/>
            </a:xfrm>
            <a:prstGeom prst="line">
              <a:avLst/>
            </a:prstGeom>
            <a:ln w="6350">
              <a:solidFill>
                <a:srgbClr val="6CA2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타원 56"/>
            <p:cNvSpPr/>
            <p:nvPr/>
          </p:nvSpPr>
          <p:spPr>
            <a:xfrm>
              <a:off x="5421406" y="1179564"/>
              <a:ext cx="97971" cy="97971"/>
            </a:xfrm>
            <a:prstGeom prst="ellipse">
              <a:avLst/>
            </a:prstGeom>
            <a:solidFill>
              <a:srgbClr val="6CA2D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5002006" y="3968151"/>
            <a:ext cx="2290472" cy="1069675"/>
          </a:xfrm>
          <a:prstGeom prst="rect">
            <a:avLst/>
          </a:prstGeom>
          <a:noFill/>
          <a:ln w="19050">
            <a:solidFill>
              <a:srgbClr val="6CA2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8" name="그림 17" descr="화면 캡처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703" y="1105647"/>
            <a:ext cx="543304" cy="159572"/>
          </a:xfrm>
          <a:prstGeom prst="rect">
            <a:avLst/>
          </a:prstGeom>
        </p:spPr>
      </p:pic>
      <p:pic>
        <p:nvPicPr>
          <p:cNvPr id="19" name="그림 18" descr="화면 캡처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248" y="3344350"/>
            <a:ext cx="356416" cy="10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F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3428746" y="2285746"/>
            <a:ext cx="2286507" cy="228650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364706" y="2736501"/>
            <a:ext cx="24145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0" dirty="0" smtClean="0">
                <a:latin typeface="나눔바른고딕" pitchFamily="50" charset="-127"/>
                <a:ea typeface="나눔바른고딕" pitchFamily="50" charset="-127"/>
              </a:rPr>
              <a:t>03</a:t>
            </a:r>
          </a:p>
          <a:p>
            <a:pPr algn="ctr"/>
            <a:r>
              <a:rPr lang="ko-KR" altLang="en-US" sz="2800" b="1" spc="-150" dirty="0" err="1" smtClean="0">
                <a:latin typeface="나눔바른고딕" pitchFamily="50" charset="-127"/>
                <a:ea typeface="나눔바른고딕" pitchFamily="50" charset="-127"/>
              </a:rPr>
              <a:t>모바</a:t>
            </a:r>
            <a:r>
              <a:rPr lang="ko-KR" altLang="en-US" sz="2800" b="1" spc="-150" dirty="0" err="1">
                <a:latin typeface="나눔바른고딕" pitchFamily="50" charset="-127"/>
                <a:ea typeface="나눔바른고딕" pitchFamily="50" charset="-127"/>
              </a:rPr>
              <a:t>일</a:t>
            </a:r>
            <a:endParaRPr lang="en-US" altLang="ko-KR" sz="2800" b="1" spc="-150" dirty="0" smtClean="0"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sz="2800" b="1" spc="-150" dirty="0" smtClean="0">
                <a:latin typeface="나눔바른고딕" pitchFamily="50" charset="-127"/>
                <a:ea typeface="나눔바른고딕" pitchFamily="50" charset="-127"/>
              </a:rPr>
              <a:t>웹사이</a:t>
            </a:r>
            <a:r>
              <a:rPr lang="ko-KR" altLang="en-US" sz="2800" b="1" spc="-150" dirty="0">
                <a:latin typeface="나눔바른고딕" pitchFamily="50" charset="-127"/>
                <a:ea typeface="나눔바른고딕" pitchFamily="50" charset="-127"/>
              </a:rPr>
              <a:t>트</a:t>
            </a:r>
            <a:endParaRPr lang="en-US" altLang="ko-KR" sz="2800" b="1" spc="-150" dirty="0" smtClean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202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1" y="6419850"/>
            <a:ext cx="9144000" cy="4381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368300" y="342900"/>
            <a:ext cx="5440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2-1. 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레이아웃</a:t>
            </a:r>
            <a:endParaRPr lang="en-US" altLang="ko-KR" sz="16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851522" y="6500425"/>
            <a:ext cx="544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POSCO ENGINEERING &amp; CONSTRUCTION</a:t>
            </a:r>
            <a:endParaRPr lang="en-US" altLang="ko-KR" sz="105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5061856" y="1369600"/>
            <a:ext cx="34453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Header / Content / Footer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가로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3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단 구성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95460" y="971548"/>
            <a:ext cx="4009066" cy="5176157"/>
            <a:chOff x="1979603" y="1173557"/>
            <a:chExt cx="3096345" cy="5309952"/>
          </a:xfrm>
        </p:grpSpPr>
        <p:grpSp>
          <p:nvGrpSpPr>
            <p:cNvPr id="19" name="그룹 18"/>
            <p:cNvGrpSpPr/>
            <p:nvPr/>
          </p:nvGrpSpPr>
          <p:grpSpPr>
            <a:xfrm>
              <a:off x="1979603" y="1173557"/>
              <a:ext cx="3096345" cy="5309952"/>
              <a:chOff x="2699791" y="1605605"/>
              <a:chExt cx="3096345" cy="5309952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2699792" y="1605605"/>
                <a:ext cx="3096344" cy="387798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900" dirty="0" smtClean="0">
                    <a:solidFill>
                      <a:schemeClr val="tx1"/>
                    </a:solidFill>
                    <a:latin typeface="나눔바른고딕" pitchFamily="50" charset="-127"/>
                    <a:ea typeface="나눔바른고딕" pitchFamily="50" charset="-127"/>
                  </a:rPr>
                  <a:t>TOP</a:t>
                </a: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2699792" y="1993404"/>
                <a:ext cx="3096344" cy="91242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900" dirty="0" smtClean="0">
                    <a:solidFill>
                      <a:schemeClr val="tx1"/>
                    </a:solidFill>
                    <a:latin typeface="나눔바른고딕" pitchFamily="50" charset="-127"/>
                    <a:ea typeface="나눔바른고딕" pitchFamily="50" charset="-127"/>
                  </a:rPr>
                  <a:t>Main Visual</a:t>
                </a:r>
                <a:endParaRPr lang="en-US" altLang="ko-KR" sz="900" dirty="0">
                  <a:solidFill>
                    <a:schemeClr val="tx1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2699792" y="6555517"/>
                <a:ext cx="3096344" cy="3600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>
                    <a:solidFill>
                      <a:schemeClr val="tx1"/>
                    </a:solidFill>
                    <a:latin typeface="나눔바른고딕" pitchFamily="50" charset="-127"/>
                    <a:ea typeface="나눔바른고딕" pitchFamily="50" charset="-127"/>
                  </a:rPr>
                  <a:t>Footer</a:t>
                </a:r>
                <a:endParaRPr lang="ko-KR" altLang="en-US" sz="900" dirty="0">
                  <a:solidFill>
                    <a:schemeClr val="tx1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2699792" y="3818249"/>
                <a:ext cx="3096344" cy="91242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900" dirty="0" smtClean="0">
                    <a:solidFill>
                      <a:schemeClr val="tx1"/>
                    </a:solidFill>
                    <a:latin typeface="나눔바른고딕" pitchFamily="50" charset="-127"/>
                    <a:ea typeface="나눔바른고딕" pitchFamily="50" charset="-127"/>
                  </a:rPr>
                  <a:t>Content2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900" dirty="0" err="1" smtClean="0">
                    <a:solidFill>
                      <a:schemeClr val="tx1"/>
                    </a:solidFill>
                    <a:latin typeface="나눔바른고딕" pitchFamily="50" charset="-127"/>
                    <a:ea typeface="나눔바른고딕" pitchFamily="50" charset="-127"/>
                  </a:rPr>
                  <a:t>Posco</a:t>
                </a:r>
                <a:r>
                  <a:rPr lang="en-US" altLang="ko-KR" sz="900" dirty="0" smtClean="0">
                    <a:solidFill>
                      <a:schemeClr val="tx1"/>
                    </a:solidFill>
                    <a:latin typeface="나눔바른고딕" pitchFamily="50" charset="-127"/>
                    <a:ea typeface="나눔바른고딕" pitchFamily="50" charset="-127"/>
                  </a:rPr>
                  <a:t> E&amp;C Issue</a:t>
                </a:r>
                <a:endParaRPr lang="en-US" altLang="ko-KR" sz="900" dirty="0">
                  <a:solidFill>
                    <a:schemeClr val="tx1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2699792" y="4730671"/>
                <a:ext cx="3096344" cy="91242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900" dirty="0" smtClean="0">
                    <a:solidFill>
                      <a:schemeClr val="tx1"/>
                    </a:solidFill>
                    <a:latin typeface="나눔바른고딕" pitchFamily="50" charset="-127"/>
                    <a:ea typeface="나눔바른고딕" pitchFamily="50" charset="-127"/>
                  </a:rPr>
                  <a:t>Content3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900" dirty="0" smtClean="0">
                    <a:solidFill>
                      <a:schemeClr val="tx1"/>
                    </a:solidFill>
                    <a:latin typeface="나눔바른고딕" pitchFamily="50" charset="-127"/>
                    <a:ea typeface="나눔바른고딕" pitchFamily="50" charset="-127"/>
                  </a:rPr>
                  <a:t>Recruit</a:t>
                </a:r>
                <a:endParaRPr lang="en-US" altLang="ko-KR" sz="900" dirty="0">
                  <a:solidFill>
                    <a:schemeClr val="tx1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2699792" y="5643094"/>
                <a:ext cx="3096344" cy="91242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900" dirty="0" smtClean="0">
                    <a:solidFill>
                      <a:schemeClr val="tx1"/>
                    </a:solidFill>
                    <a:latin typeface="나눔바른고딕" pitchFamily="50" charset="-127"/>
                    <a:ea typeface="나눔바른고딕" pitchFamily="50" charset="-127"/>
                  </a:rPr>
                  <a:t>Quick Menu</a:t>
                </a:r>
                <a:endParaRPr lang="en-US" altLang="ko-KR" sz="900" dirty="0">
                  <a:solidFill>
                    <a:schemeClr val="tx1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2699791" y="2905827"/>
                <a:ext cx="3096344" cy="912421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900" dirty="0" smtClean="0">
                    <a:solidFill>
                      <a:schemeClr val="tx1"/>
                    </a:solidFill>
                    <a:latin typeface="나눔바른고딕" pitchFamily="50" charset="-127"/>
                    <a:ea typeface="나눔바른고딕" pitchFamily="50" charset="-127"/>
                  </a:rPr>
                  <a:t>Content1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900" dirty="0" smtClean="0">
                    <a:solidFill>
                      <a:schemeClr val="tx1"/>
                    </a:solidFill>
                    <a:latin typeface="나눔바른고딕" pitchFamily="50" charset="-127"/>
                    <a:ea typeface="나눔바른고딕" pitchFamily="50" charset="-127"/>
                  </a:rPr>
                  <a:t>Our Business</a:t>
                </a:r>
                <a:endParaRPr lang="en-US" altLang="ko-KR" sz="900" dirty="0">
                  <a:solidFill>
                    <a:schemeClr val="tx1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</p:grpSp>
        <p:sp>
          <p:nvSpPr>
            <p:cNvPr id="34" name="직사각형 33"/>
            <p:cNvSpPr/>
            <p:nvPr/>
          </p:nvSpPr>
          <p:spPr>
            <a:xfrm>
              <a:off x="1979605" y="1561356"/>
              <a:ext cx="192096" cy="91242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나눔바른고딕" pitchFamily="50" charset="-127"/>
                  <a:ea typeface="나눔바른고딕" pitchFamily="50" charset="-127"/>
                </a:rPr>
                <a:t>&lt;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4883852" y="1561355"/>
              <a:ext cx="192096" cy="91242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나눔바른고딕" pitchFamily="50" charset="-127"/>
                  <a:ea typeface="나눔바른고딕" pitchFamily="50" charset="-127"/>
                </a:rPr>
                <a:t>&gt;</a:t>
              </a:r>
            </a:p>
          </p:txBody>
        </p:sp>
      </p:grpSp>
      <p:sp>
        <p:nvSpPr>
          <p:cNvPr id="41" name="Rectangle 56"/>
          <p:cNvSpPr/>
          <p:nvPr/>
        </p:nvSpPr>
        <p:spPr>
          <a:xfrm>
            <a:off x="5061856" y="3272010"/>
            <a:ext cx="34453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기업형 웹사이트와 배치를 같게 하여 통일성을 줌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4" name="Rectangle 56"/>
          <p:cNvSpPr/>
          <p:nvPr/>
        </p:nvSpPr>
        <p:spPr>
          <a:xfrm>
            <a:off x="5061856" y="2320805"/>
            <a:ext cx="34453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그리드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레이아웃을 활용하여 각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Content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를 구분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56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1" y="6419850"/>
            <a:ext cx="9144000" cy="4381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368300" y="342900"/>
            <a:ext cx="5440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2-2. </a:t>
            </a:r>
            <a:r>
              <a:rPr lang="ko-KR" altLang="en-US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메인페이지</a:t>
            </a:r>
            <a:endParaRPr lang="en-US" altLang="ko-KR" sz="1400" spc="-150" dirty="0" smtClean="0">
              <a:solidFill>
                <a:schemeClr val="bg2">
                  <a:lumMod val="9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851522" y="6500425"/>
            <a:ext cx="544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POSCO ENGINEERING &amp; CONSTRUCTION</a:t>
            </a:r>
            <a:endParaRPr lang="en-US" altLang="ko-KR" sz="105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697661" y="1249136"/>
            <a:ext cx="7788807" cy="4774872"/>
            <a:chOff x="610318" y="1249136"/>
            <a:chExt cx="7788807" cy="4774872"/>
          </a:xfrm>
        </p:grpSpPr>
        <p:sp>
          <p:nvSpPr>
            <p:cNvPr id="34" name="Rectangle 56"/>
            <p:cNvSpPr/>
            <p:nvPr/>
          </p:nvSpPr>
          <p:spPr>
            <a:xfrm>
              <a:off x="2074019" y="1335865"/>
              <a:ext cx="3735237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003F63"/>
                  </a:solidFill>
                  <a:latin typeface="나눔바른고딕" pitchFamily="50" charset="-127"/>
                  <a:ea typeface="나눔바른고딕" pitchFamily="50" charset="-127"/>
                </a:rPr>
                <a:t>Touch Swipe </a:t>
              </a:r>
              <a:r>
                <a:rPr lang="ko-KR" altLang="en-US" sz="1200" b="1" dirty="0" smtClean="0">
                  <a:solidFill>
                    <a:srgbClr val="003F63"/>
                  </a:solidFill>
                  <a:latin typeface="나눔바른고딕" pitchFamily="50" charset="-127"/>
                  <a:ea typeface="나눔바른고딕" pitchFamily="50" charset="-127"/>
                </a:rPr>
                <a:t>플러그인</a:t>
              </a:r>
              <a:endParaRPr lang="en-US" altLang="ko-KR" sz="1200" b="1" dirty="0" smtClean="0">
                <a:solidFill>
                  <a:srgbClr val="003F63"/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endPara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1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jQuery</a:t>
              </a:r>
              <a:r>
                <a:rPr lang="ko-KR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에서 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Touch Swipe </a:t>
              </a:r>
              <a:r>
                <a:rPr lang="ko-KR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플러그인 사용</a:t>
              </a:r>
              <a:endPara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슬라이드를 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swipe</a:t>
              </a:r>
              <a:r>
                <a:rPr lang="ko-KR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하면 해당 방향의 요소가 등장하도록 함</a:t>
              </a:r>
              <a:endPara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318" y="2654892"/>
              <a:ext cx="1668980" cy="3369116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4117" y="2654892"/>
              <a:ext cx="1668980" cy="3369116"/>
            </a:xfrm>
            <a:prstGeom prst="rect">
              <a:avLst/>
            </a:prstGeom>
          </p:spPr>
        </p:pic>
        <p:sp>
          <p:nvSpPr>
            <p:cNvPr id="31" name="직사각형 30"/>
            <p:cNvSpPr/>
            <p:nvPr/>
          </p:nvSpPr>
          <p:spPr>
            <a:xfrm>
              <a:off x="715992" y="3062377"/>
              <a:ext cx="1457865" cy="1544129"/>
            </a:xfrm>
            <a:prstGeom prst="rect">
              <a:avLst/>
            </a:prstGeom>
            <a:noFill/>
            <a:ln w="19050">
              <a:solidFill>
                <a:srgbClr val="6CA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682815" y="3752491"/>
              <a:ext cx="1440611" cy="586959"/>
            </a:xfrm>
            <a:prstGeom prst="rect">
              <a:avLst/>
            </a:prstGeom>
            <a:noFill/>
            <a:ln w="19050">
              <a:solidFill>
                <a:srgbClr val="6CA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46" name="그룹 45"/>
            <p:cNvGrpSpPr/>
            <p:nvPr/>
          </p:nvGrpSpPr>
          <p:grpSpPr>
            <a:xfrm>
              <a:off x="1444924" y="1433086"/>
              <a:ext cx="512813" cy="97971"/>
              <a:chOff x="4485750" y="3765094"/>
              <a:chExt cx="512813" cy="97971"/>
            </a:xfrm>
          </p:grpSpPr>
          <p:cxnSp>
            <p:nvCxnSpPr>
              <p:cNvPr id="48" name="직선 연결선 47"/>
              <p:cNvCxnSpPr/>
              <p:nvPr/>
            </p:nvCxnSpPr>
            <p:spPr>
              <a:xfrm>
                <a:off x="4485750" y="3809165"/>
                <a:ext cx="455206" cy="0"/>
              </a:xfrm>
              <a:prstGeom prst="line">
                <a:avLst/>
              </a:prstGeom>
              <a:ln w="6350">
                <a:solidFill>
                  <a:srgbClr val="6CA2D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타원 51"/>
              <p:cNvSpPr/>
              <p:nvPr/>
            </p:nvSpPr>
            <p:spPr>
              <a:xfrm>
                <a:off x="4900592" y="3765094"/>
                <a:ext cx="97971" cy="97971"/>
              </a:xfrm>
              <a:prstGeom prst="ellipse">
                <a:avLst/>
              </a:prstGeom>
              <a:solidFill>
                <a:srgbClr val="6CA2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35" name="직선 연결선 34"/>
            <p:cNvCxnSpPr>
              <a:endCxn id="31" idx="0"/>
            </p:cNvCxnSpPr>
            <p:nvPr/>
          </p:nvCxnSpPr>
          <p:spPr>
            <a:xfrm>
              <a:off x="1444808" y="1482071"/>
              <a:ext cx="117" cy="1580306"/>
            </a:xfrm>
            <a:prstGeom prst="line">
              <a:avLst/>
            </a:prstGeom>
            <a:ln w="6350">
              <a:solidFill>
                <a:srgbClr val="6CA2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H="1" flipV="1">
              <a:off x="3394494" y="2380891"/>
              <a:ext cx="1" cy="1371600"/>
            </a:xfrm>
            <a:prstGeom prst="line">
              <a:avLst/>
            </a:prstGeom>
            <a:ln w="6350">
              <a:solidFill>
                <a:srgbClr val="6CA2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 flipH="1">
              <a:off x="1444925" y="2380891"/>
              <a:ext cx="1943682" cy="0"/>
            </a:xfrm>
            <a:prstGeom prst="line">
              <a:avLst/>
            </a:prstGeom>
            <a:ln w="6350">
              <a:solidFill>
                <a:srgbClr val="6CA2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그룹 56"/>
            <p:cNvGrpSpPr/>
            <p:nvPr/>
          </p:nvGrpSpPr>
          <p:grpSpPr>
            <a:xfrm>
              <a:off x="5012638" y="1249136"/>
              <a:ext cx="3386487" cy="4435882"/>
              <a:chOff x="5176540" y="1395785"/>
              <a:chExt cx="3386487" cy="4435882"/>
            </a:xfrm>
          </p:grpSpPr>
          <p:sp>
            <p:nvSpPr>
              <p:cNvPr id="47" name="Rectangle 56"/>
              <p:cNvSpPr/>
              <p:nvPr/>
            </p:nvSpPr>
            <p:spPr>
              <a:xfrm>
                <a:off x="5176540" y="4877560"/>
                <a:ext cx="3386487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srgbClr val="003F63"/>
                    </a:solidFill>
                    <a:latin typeface="나눔바른고딕" pitchFamily="50" charset="-127"/>
                    <a:ea typeface="나눔바른고딕" pitchFamily="50" charset="-127"/>
                  </a:rPr>
                  <a:t>Drawer</a:t>
                </a:r>
              </a:p>
              <a:p>
                <a:endPara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UltraLight" pitchFamily="50" charset="-127"/>
                  <a:ea typeface="나눔바른고딕 UltraLight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Light" pitchFamily="50" charset="-127"/>
                    <a:ea typeface="나눔바른고딕 Light" pitchFamily="50" charset="-127"/>
                  </a:rPr>
                  <a:t>&lt;body&gt;</a:t>
                </a:r>
                <a:r>
                  <a:rPr lang="ko-KR" altLang="en-US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Light" pitchFamily="50" charset="-127"/>
                    <a:ea typeface="나눔바른고딕 Light" pitchFamily="50" charset="-127"/>
                  </a:rPr>
                  <a:t>를 왼쪽으로 밀어서 나타나는 효과</a:t>
                </a:r>
                <a:endPara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sz="11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Light" pitchFamily="50" charset="-127"/>
                    <a:ea typeface="나눔바른고딕 Light" pitchFamily="50" charset="-127"/>
                  </a:rPr>
                  <a:t>jQuery</a:t>
                </a:r>
                <a:r>
                  <a:rPr lang="en-US" altLang="ko-KR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Light" pitchFamily="50" charset="-127"/>
                    <a:ea typeface="나눔바른고딕 Light" pitchFamily="50" charset="-127"/>
                  </a:rPr>
                  <a:t> </a:t>
                </a:r>
                <a:r>
                  <a:rPr lang="ko-KR" altLang="en-US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Light" pitchFamily="50" charset="-127"/>
                    <a:ea typeface="나눔바른고딕 Light" pitchFamily="50" charset="-127"/>
                  </a:rPr>
                  <a:t>사용</a:t>
                </a:r>
                <a:endPara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sz="11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Light" pitchFamily="50" charset="-127"/>
                    <a:ea typeface="나눔바른고딕 Light" pitchFamily="50" charset="-127"/>
                  </a:rPr>
                  <a:t>메인메뉴</a:t>
                </a:r>
                <a:r>
                  <a:rPr lang="ko-KR" altLang="en-US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Light" pitchFamily="50" charset="-127"/>
                    <a:ea typeface="나눔바른고딕 Light" pitchFamily="50" charset="-127"/>
                  </a:rPr>
                  <a:t> 클릭 시 서브메뉴 등장</a:t>
                </a:r>
                <a:endPara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endParaRPr>
              </a:p>
            </p:txBody>
          </p:sp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3918" y="1395785"/>
                <a:ext cx="1668980" cy="3369116"/>
              </a:xfrm>
              <a:prstGeom prst="rect">
                <a:avLst/>
              </a:prstGeom>
            </p:spPr>
          </p:pic>
          <p:grpSp>
            <p:nvGrpSpPr>
              <p:cNvPr id="55" name="그룹 54"/>
              <p:cNvGrpSpPr/>
              <p:nvPr/>
            </p:nvGrpSpPr>
            <p:grpSpPr>
              <a:xfrm>
                <a:off x="5917969" y="3640602"/>
                <a:ext cx="944576" cy="1083904"/>
                <a:chOff x="6055991" y="2967487"/>
                <a:chExt cx="944576" cy="1083904"/>
              </a:xfrm>
            </p:grpSpPr>
            <p:grpSp>
              <p:nvGrpSpPr>
                <p:cNvPr id="17" name="그룹 16"/>
                <p:cNvGrpSpPr/>
                <p:nvPr/>
              </p:nvGrpSpPr>
              <p:grpSpPr>
                <a:xfrm rot="16200000" flipH="1">
                  <a:off x="5563026" y="3460454"/>
                  <a:ext cx="1083902" cy="97971"/>
                  <a:chOff x="3663673" y="4230765"/>
                  <a:chExt cx="1083902" cy="97971"/>
                </a:xfrm>
              </p:grpSpPr>
              <p:cxnSp>
                <p:nvCxnSpPr>
                  <p:cNvPr id="63" name="직선 연결선 62"/>
                  <p:cNvCxnSpPr/>
                  <p:nvPr/>
                </p:nvCxnSpPr>
                <p:spPr>
                  <a:xfrm rot="16200000" flipH="1">
                    <a:off x="4181131" y="3762293"/>
                    <a:ext cx="0" cy="1034915"/>
                  </a:xfrm>
                  <a:prstGeom prst="line">
                    <a:avLst/>
                  </a:prstGeom>
                  <a:ln w="6350">
                    <a:solidFill>
                      <a:srgbClr val="6CA2D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타원 28"/>
                  <p:cNvSpPr/>
                  <p:nvPr/>
                </p:nvSpPr>
                <p:spPr>
                  <a:xfrm>
                    <a:off x="4649604" y="4230765"/>
                    <a:ext cx="97971" cy="97971"/>
                  </a:xfrm>
                  <a:prstGeom prst="ellipse">
                    <a:avLst/>
                  </a:prstGeom>
                  <a:solidFill>
                    <a:srgbClr val="6CA2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  <p:cxnSp>
              <p:nvCxnSpPr>
                <p:cNvPr id="42" name="직선 연결선 41"/>
                <p:cNvCxnSpPr/>
                <p:nvPr/>
              </p:nvCxnSpPr>
              <p:spPr>
                <a:xfrm flipH="1">
                  <a:off x="6111180" y="2967487"/>
                  <a:ext cx="889387" cy="0"/>
                </a:xfrm>
                <a:prstGeom prst="line">
                  <a:avLst/>
                </a:prstGeom>
                <a:ln w="6350">
                  <a:solidFill>
                    <a:srgbClr val="6CA2D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28" name="그림 27" descr="화면 캡처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56" y="3123131"/>
            <a:ext cx="384334" cy="112881"/>
          </a:xfrm>
          <a:prstGeom prst="rect">
            <a:avLst/>
          </a:prstGeom>
        </p:spPr>
      </p:pic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159" y="3091893"/>
            <a:ext cx="490694" cy="144120"/>
          </a:xfrm>
          <a:prstGeom prst="rect">
            <a:avLst/>
          </a:prstGeom>
        </p:spPr>
      </p:pic>
      <p:pic>
        <p:nvPicPr>
          <p:cNvPr id="33" name="그림 32" descr="화면 캡처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648" y="1693151"/>
            <a:ext cx="410222" cy="12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7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F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3428746" y="2285746"/>
            <a:ext cx="2286507" cy="228650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364706" y="2909031"/>
            <a:ext cx="24145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0" dirty="0" smtClean="0">
                <a:latin typeface="나눔바른고딕" pitchFamily="50" charset="-127"/>
                <a:ea typeface="나눔바른고딕" pitchFamily="50" charset="-127"/>
              </a:rPr>
              <a:t>04</a:t>
            </a:r>
          </a:p>
          <a:p>
            <a:pPr algn="ctr"/>
            <a:r>
              <a:rPr lang="ko-KR" altLang="en-US" sz="2800" b="1" spc="-150" dirty="0" smtClean="0">
                <a:latin typeface="나눔바른고딕" pitchFamily="50" charset="-127"/>
                <a:ea typeface="나눔바른고딕" pitchFamily="50" charset="-127"/>
              </a:rPr>
              <a:t>검사 및 테스트</a:t>
            </a:r>
            <a:endParaRPr lang="en-US" altLang="ko-KR" sz="2800" b="1" spc="-150" dirty="0" smtClean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36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666613" y="1403175"/>
            <a:ext cx="7810774" cy="4051650"/>
            <a:chOff x="660365" y="1022479"/>
            <a:chExt cx="7810774" cy="4051650"/>
          </a:xfrm>
        </p:grpSpPr>
        <p:pic>
          <p:nvPicPr>
            <p:cNvPr id="3" name="그림 2" descr="화면 캡처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365" y="1022479"/>
              <a:ext cx="3911635" cy="4051649"/>
            </a:xfrm>
            <a:prstGeom prst="rect">
              <a:avLst/>
            </a:prstGeom>
            <a:effectLst>
              <a:glow rad="63500">
                <a:schemeClr val="tx1">
                  <a:alpha val="40000"/>
                </a:schemeClr>
              </a:glow>
            </a:effectLst>
          </p:spPr>
        </p:pic>
        <p:pic>
          <p:nvPicPr>
            <p:cNvPr id="5" name="그림 4" descr="화면 캡처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2488" y="1022479"/>
              <a:ext cx="3648651" cy="4051650"/>
            </a:xfrm>
            <a:prstGeom prst="rect">
              <a:avLst/>
            </a:prstGeom>
            <a:effectLst>
              <a:glow rad="63500">
                <a:schemeClr val="tx1">
                  <a:alpha val="40000"/>
                </a:schemeClr>
              </a:glow>
            </a:effectLst>
          </p:spPr>
        </p:pic>
      </p:grpSp>
      <p:sp>
        <p:nvSpPr>
          <p:cNvPr id="50" name="Rectangle 49"/>
          <p:cNvSpPr/>
          <p:nvPr/>
        </p:nvSpPr>
        <p:spPr>
          <a:xfrm>
            <a:off x="1" y="6419850"/>
            <a:ext cx="9144000" cy="4381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368300" y="342900"/>
            <a:ext cx="5440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4-1. </a:t>
            </a:r>
            <a:r>
              <a:rPr lang="ko-KR" altLang="en-US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웹접근성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검사</a:t>
            </a:r>
            <a:endParaRPr lang="en-US" altLang="ko-KR" sz="1400" spc="-150" dirty="0">
              <a:solidFill>
                <a:schemeClr val="bg2">
                  <a:lumMod val="9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851522" y="6500425"/>
            <a:ext cx="544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POSCO ENGINEERING &amp; CONSTRUCTION</a:t>
            </a:r>
            <a:endParaRPr lang="en-US" altLang="ko-KR" sz="105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66613" y="3873260"/>
            <a:ext cx="3911635" cy="1581564"/>
            <a:chOff x="666613" y="3873260"/>
            <a:chExt cx="3911635" cy="1581564"/>
          </a:xfrm>
        </p:grpSpPr>
        <p:sp>
          <p:nvSpPr>
            <p:cNvPr id="14" name="직사각형 13"/>
            <p:cNvSpPr/>
            <p:nvPr/>
          </p:nvSpPr>
          <p:spPr>
            <a:xfrm>
              <a:off x="666613" y="3873260"/>
              <a:ext cx="3911635" cy="1581564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1383148" y="4268227"/>
              <a:ext cx="2478564" cy="791631"/>
              <a:chOff x="1383148" y="4294710"/>
              <a:chExt cx="2478564" cy="791631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77109" y="4795699"/>
                <a:ext cx="290642" cy="290642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1383148" y="4294710"/>
                <a:ext cx="24785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  <a:latin typeface="나눔바른고딕" pitchFamily="50" charset="-127"/>
                    <a:ea typeface="나눔바른고딕" pitchFamily="50" charset="-127"/>
                  </a:rPr>
                  <a:t>W3C Markup 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나눔바른고딕" pitchFamily="50" charset="-127"/>
                    <a:ea typeface="나눔바른고딕" pitchFamily="50" charset="-127"/>
                  </a:rPr>
                  <a:t>검사 완료</a:t>
                </a:r>
                <a:endParaRPr lang="ko-KR" altLang="en-US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</p:grpSp>
      </p:grpSp>
      <p:grpSp>
        <p:nvGrpSpPr>
          <p:cNvPr id="30" name="그룹 29"/>
          <p:cNvGrpSpPr/>
          <p:nvPr/>
        </p:nvGrpSpPr>
        <p:grpSpPr>
          <a:xfrm>
            <a:off x="4828736" y="3878040"/>
            <a:ext cx="3648651" cy="1581564"/>
            <a:chOff x="666613" y="3873260"/>
            <a:chExt cx="3648651" cy="1581564"/>
          </a:xfrm>
        </p:grpSpPr>
        <p:sp>
          <p:nvSpPr>
            <p:cNvPr id="31" name="직사각형 30"/>
            <p:cNvSpPr/>
            <p:nvPr/>
          </p:nvSpPr>
          <p:spPr>
            <a:xfrm>
              <a:off x="666613" y="3873260"/>
              <a:ext cx="3648651" cy="1581564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1196354" y="4268227"/>
              <a:ext cx="2589171" cy="791631"/>
              <a:chOff x="1196354" y="4294710"/>
              <a:chExt cx="2589171" cy="791631"/>
            </a:xfrm>
          </p:grpSpPr>
          <p:pic>
            <p:nvPicPr>
              <p:cNvPr id="33" name="그림 3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5617" y="4795699"/>
                <a:ext cx="290642" cy="290642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1196354" y="4294710"/>
                <a:ext cx="25891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  <a:latin typeface="나눔바른고딕" pitchFamily="50" charset="-127"/>
                    <a:ea typeface="나눔바른고딕" pitchFamily="50" charset="-127"/>
                  </a:rPr>
                  <a:t>K-WAH </a:t>
                </a:r>
                <a:r>
                  <a:rPr lang="ko-KR" altLang="en-US" dirty="0" err="1" smtClean="0">
                    <a:solidFill>
                      <a:schemeClr val="bg1"/>
                    </a:solidFill>
                    <a:latin typeface="나눔바른고딕" pitchFamily="50" charset="-127"/>
                    <a:ea typeface="나눔바른고딕" pitchFamily="50" charset="-127"/>
                  </a:rPr>
                  <a:t>접근성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나눔바른고딕" pitchFamily="50" charset="-127"/>
                    <a:ea typeface="나눔바른고딕" pitchFamily="50" charset="-127"/>
                  </a:rPr>
                  <a:t> 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나눔바른고딕" pitchFamily="50" charset="-127"/>
                    <a:ea typeface="나눔바른고딕" pitchFamily="50" charset="-127"/>
                  </a:rPr>
                  <a:t>검사 완료</a:t>
                </a:r>
                <a:endParaRPr lang="ko-KR" altLang="en-US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345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368300" y="342900"/>
            <a:ext cx="5440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4-2. </a:t>
            </a:r>
            <a:r>
              <a:rPr lang="ko-KR" altLang="en-US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모바일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테스트</a:t>
            </a:r>
            <a:endParaRPr lang="en-US" altLang="ko-KR" sz="1400" spc="-150" dirty="0">
              <a:solidFill>
                <a:schemeClr val="bg2">
                  <a:lumMod val="9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851522" y="6500425"/>
            <a:ext cx="544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POSCO ENGINEERING &amp; CONSTRUCTION</a:t>
            </a:r>
            <a:endParaRPr lang="en-US" altLang="ko-KR" sz="105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1591574"/>
            <a:ext cx="9144000" cy="1837426"/>
          </a:xfrm>
          <a:prstGeom prst="rect">
            <a:avLst/>
          </a:prstGeom>
          <a:solidFill>
            <a:srgbClr val="C00000">
              <a:alpha val="13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5400827" y="2027930"/>
            <a:ext cx="2515433" cy="964715"/>
            <a:chOff x="6635453" y="4310077"/>
            <a:chExt cx="2515433" cy="964715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7848" y="4984150"/>
              <a:ext cx="290642" cy="290642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635453" y="4310077"/>
              <a:ext cx="25154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 smtClean="0">
                  <a:latin typeface="나눔바른고딕" pitchFamily="50" charset="-127"/>
                  <a:ea typeface="나눔바른고딕" pitchFamily="50" charset="-127"/>
                </a:rPr>
                <a:t>안드로이드</a:t>
              </a:r>
              <a:r>
                <a:rPr lang="en-US" altLang="ko-KR" sz="1600" dirty="0" smtClean="0">
                  <a:latin typeface="나눔바른고딕" pitchFamily="50" charset="-127"/>
                  <a:ea typeface="나눔바른고딕" pitchFamily="50" charset="-127"/>
                </a:rPr>
                <a:t>/</a:t>
              </a:r>
              <a:r>
                <a:rPr lang="ko-KR" altLang="en-US" sz="1600" dirty="0" err="1" smtClean="0">
                  <a:latin typeface="나눔바른고딕" pitchFamily="50" charset="-127"/>
                  <a:ea typeface="나눔바른고딕" pitchFamily="50" charset="-127"/>
                </a:rPr>
                <a:t>아이폰</a:t>
              </a:r>
              <a:r>
                <a:rPr lang="en-US" altLang="ko-KR" sz="1600" dirty="0" smtClean="0">
                  <a:latin typeface="나눔바른고딕" pitchFamily="50" charset="-127"/>
                  <a:ea typeface="나눔바른고딕" pitchFamily="50" charset="-127"/>
                </a:rPr>
                <a:t> </a:t>
              </a:r>
              <a:r>
                <a:rPr lang="ko-KR" altLang="en-US" sz="1600" dirty="0" smtClean="0">
                  <a:latin typeface="나눔바른고딕" pitchFamily="50" charset="-127"/>
                  <a:ea typeface="나눔바른고딕" pitchFamily="50" charset="-127"/>
                </a:rPr>
                <a:t>디바이스</a:t>
              </a:r>
              <a:endParaRPr lang="en-US" altLang="ko-KR" sz="1600" dirty="0" smtClean="0">
                <a:latin typeface="나눔바른고딕" pitchFamily="50" charset="-127"/>
                <a:ea typeface="나눔바른고딕" pitchFamily="50" charset="-127"/>
              </a:endParaRPr>
            </a:p>
            <a:p>
              <a:pPr algn="ctr"/>
              <a:r>
                <a:rPr lang="ko-KR" altLang="en-US" sz="1600" dirty="0" smtClean="0">
                  <a:latin typeface="나눔바른고딕" pitchFamily="50" charset="-127"/>
                  <a:ea typeface="나눔바른고딕" pitchFamily="50" charset="-127"/>
                </a:rPr>
                <a:t>테스트 완료</a:t>
              </a:r>
              <a:endParaRPr lang="ko-KR" altLang="en-US" sz="1600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0" y="3429000"/>
            <a:ext cx="9144000" cy="1837426"/>
          </a:xfrm>
          <a:prstGeom prst="rect">
            <a:avLst/>
          </a:prstGeom>
          <a:solidFill>
            <a:srgbClr val="003F63">
              <a:alpha val="13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5697385" y="3865356"/>
            <a:ext cx="1922322" cy="964715"/>
            <a:chOff x="6932011" y="4310077"/>
            <a:chExt cx="1922322" cy="964715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7848" y="4984150"/>
              <a:ext cx="290642" cy="290642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6932011" y="4310077"/>
              <a:ext cx="19223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smtClean="0">
                  <a:latin typeface="나눔바른고딕" pitchFamily="50" charset="-127"/>
                  <a:ea typeface="나눔바른고딕" pitchFamily="50" charset="-127"/>
                </a:rPr>
                <a:t>해상도별 서비스 지원</a:t>
              </a:r>
              <a:endParaRPr lang="en-US" altLang="ko-KR" sz="1600" dirty="0" smtClean="0">
                <a:latin typeface="나눔바른고딕" pitchFamily="50" charset="-127"/>
                <a:ea typeface="나눔바른고딕" pitchFamily="50" charset="-127"/>
              </a:endParaRPr>
            </a:p>
            <a:p>
              <a:pPr algn="ctr"/>
              <a:r>
                <a:rPr lang="en-US" altLang="ko-KR" sz="1600" dirty="0" smtClean="0"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ko-KR" altLang="en-US" sz="1600" dirty="0" err="1" smtClean="0">
                  <a:latin typeface="나눔바른고딕" pitchFamily="50" charset="-127"/>
                  <a:ea typeface="나눔바른고딕" pitchFamily="50" charset="-127"/>
                </a:rPr>
                <a:t>레티나</a:t>
              </a:r>
              <a:r>
                <a:rPr lang="ko-KR" altLang="en-US" sz="1600" dirty="0" smtClean="0">
                  <a:latin typeface="나눔바른고딕" pitchFamily="50" charset="-127"/>
                  <a:ea typeface="나눔바른고딕" pitchFamily="50" charset="-127"/>
                </a:rPr>
                <a:t> 디스플레이</a:t>
              </a:r>
              <a:r>
                <a:rPr lang="en-US" altLang="ko-KR" sz="1600" dirty="0" smtClean="0">
                  <a:latin typeface="나눔바른고딕" pitchFamily="50" charset="-127"/>
                  <a:ea typeface="나눔바른고딕" pitchFamily="50" charset="-127"/>
                </a:rPr>
                <a:t>)</a:t>
              </a:r>
              <a:endParaRPr lang="ko-KR" altLang="en-US" sz="1600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561233" y="1155940"/>
            <a:ext cx="4261449" cy="477903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  <a:gs pos="52000">
                <a:schemeClr val="bg1"/>
              </a:gs>
            </a:gsLst>
            <a:lin ang="10800000" scaled="0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09" y="0"/>
            <a:ext cx="3675888" cy="6858000"/>
          </a:xfrm>
          <a:prstGeom prst="rect">
            <a:avLst/>
          </a:prstGeom>
        </p:spPr>
      </p:pic>
      <p:pic>
        <p:nvPicPr>
          <p:cNvPr id="18" name="그림 17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578" y="1764894"/>
            <a:ext cx="597049" cy="175357"/>
          </a:xfrm>
          <a:prstGeom prst="rect">
            <a:avLst/>
          </a:prstGeom>
          <a:scene3d>
            <a:camera prst="orthographicFront">
              <a:rot lat="1800000" lon="0" rev="6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46874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F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nut 13"/>
          <p:cNvSpPr/>
          <p:nvPr/>
        </p:nvSpPr>
        <p:spPr>
          <a:xfrm>
            <a:off x="2589209" y="1460390"/>
            <a:ext cx="3946792" cy="3946792"/>
          </a:xfrm>
          <a:prstGeom prst="donut">
            <a:avLst>
              <a:gd name="adj" fmla="val 175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410140" y="1298530"/>
            <a:ext cx="323720" cy="3237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/>
        </p:nvSpPr>
        <p:spPr>
          <a:xfrm>
            <a:off x="4400745" y="5240558"/>
            <a:ext cx="323720" cy="3237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ounded Rectangle 20"/>
          <p:cNvSpPr/>
          <p:nvPr/>
        </p:nvSpPr>
        <p:spPr>
          <a:xfrm>
            <a:off x="6349798" y="3271926"/>
            <a:ext cx="323720" cy="3237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Rounded Rectangle 22"/>
          <p:cNvSpPr/>
          <p:nvPr/>
        </p:nvSpPr>
        <p:spPr>
          <a:xfrm>
            <a:off x="2424103" y="3267140"/>
            <a:ext cx="323720" cy="3237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ounded Rectangle 23"/>
          <p:cNvSpPr/>
          <p:nvPr/>
        </p:nvSpPr>
        <p:spPr>
          <a:xfrm>
            <a:off x="2650261" y="2362265"/>
            <a:ext cx="323720" cy="3237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ounded Rectangle 24"/>
          <p:cNvSpPr/>
          <p:nvPr/>
        </p:nvSpPr>
        <p:spPr>
          <a:xfrm>
            <a:off x="3337815" y="1616746"/>
            <a:ext cx="323720" cy="3237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Rounded Rectangle 25"/>
          <p:cNvSpPr/>
          <p:nvPr/>
        </p:nvSpPr>
        <p:spPr>
          <a:xfrm>
            <a:off x="5488651" y="1624078"/>
            <a:ext cx="323720" cy="3237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Rounded Rectangle 26"/>
          <p:cNvSpPr/>
          <p:nvPr/>
        </p:nvSpPr>
        <p:spPr>
          <a:xfrm>
            <a:off x="6155854" y="2362265"/>
            <a:ext cx="323720" cy="3237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Rounded Rectangle 27"/>
          <p:cNvSpPr/>
          <p:nvPr/>
        </p:nvSpPr>
        <p:spPr>
          <a:xfrm>
            <a:off x="2650261" y="4172015"/>
            <a:ext cx="323720" cy="3237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Rounded Rectangle 28"/>
          <p:cNvSpPr/>
          <p:nvPr/>
        </p:nvSpPr>
        <p:spPr>
          <a:xfrm>
            <a:off x="6155854" y="4172015"/>
            <a:ext cx="323720" cy="3237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Rounded Rectangle 29"/>
          <p:cNvSpPr/>
          <p:nvPr/>
        </p:nvSpPr>
        <p:spPr>
          <a:xfrm>
            <a:off x="3337815" y="4937421"/>
            <a:ext cx="323720" cy="3237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ounded Rectangle 30"/>
          <p:cNvSpPr/>
          <p:nvPr/>
        </p:nvSpPr>
        <p:spPr>
          <a:xfrm>
            <a:off x="5488651" y="4944753"/>
            <a:ext cx="323720" cy="3237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3397783" y="3172176"/>
            <a:ext cx="2414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</a:t>
            </a:r>
            <a:endParaRPr lang="en-US" altLang="ko-KR" sz="2800" spc="-15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632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5A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3F63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664629" y="490118"/>
            <a:ext cx="2414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INDEX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752475" y="4831490"/>
            <a:ext cx="7639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47725" y="4308270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47725" y="5000767"/>
            <a:ext cx="16359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기획의</a:t>
            </a:r>
            <a:r>
              <a:rPr lang="ko-KR" altLang="en-US" sz="1600" b="1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도</a:t>
            </a:r>
            <a:endParaRPr lang="en-US" altLang="ko-KR" sz="1600" b="1" dirty="0" smtClean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47725" y="5652440"/>
            <a:ext cx="17597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1-1.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기존 사이트 분석</a:t>
            </a:r>
            <a:endParaRPr lang="en-US" altLang="ko-KR" sz="1200" dirty="0" smtClean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1-2.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제작기법</a:t>
            </a:r>
            <a:endParaRPr lang="en-US" altLang="ko-KR" sz="12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1-3.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컬러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&amp;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폰트</a:t>
            </a:r>
            <a:endParaRPr lang="en-US" altLang="ko-KR" sz="1200" dirty="0" smtClean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771775" y="4308270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771775" y="5000767"/>
            <a:ext cx="16359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기업형</a:t>
            </a:r>
            <a:endParaRPr lang="en-US" altLang="ko-KR" sz="1600" b="1" dirty="0" smtClean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1600" b="1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웹사이트</a:t>
            </a:r>
            <a:endParaRPr lang="en-US" altLang="ko-KR" sz="1600" b="1" dirty="0" smtClean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771775" y="5848804"/>
            <a:ext cx="17597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2-1.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레이아웃</a:t>
            </a:r>
            <a:endParaRPr lang="en-US" altLang="ko-KR" sz="1200" dirty="0" smtClean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2-2.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메인페이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지</a:t>
            </a:r>
            <a:endParaRPr lang="ko-KR" altLang="en-US" sz="12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695825" y="4296572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695825" y="4989069"/>
            <a:ext cx="16359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err="1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모바일</a:t>
            </a:r>
            <a:endParaRPr lang="en-US" altLang="ko-KR" sz="1600" b="1" dirty="0" smtClean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1600" b="1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웹사이</a:t>
            </a:r>
            <a:r>
              <a:rPr lang="ko-KR" altLang="en-US" sz="1600" b="1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트</a:t>
            </a:r>
            <a:endParaRPr lang="en-US" altLang="ko-KR" sz="1600" b="1" dirty="0" smtClean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695825" y="5837106"/>
            <a:ext cx="17597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3-1</a:t>
            </a:r>
            <a:r>
              <a:rPr lang="en-US" altLang="ko-KR" sz="12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레이아웃</a:t>
            </a:r>
            <a:endParaRPr lang="en-US" altLang="ko-KR" sz="12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3-2</a:t>
            </a:r>
            <a:r>
              <a:rPr lang="en-US" altLang="ko-KR" sz="12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메인페이지</a:t>
            </a:r>
            <a:endParaRPr lang="ko-KR" altLang="en-US" sz="12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496049" y="4296572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496049" y="4989069"/>
            <a:ext cx="16359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검사 및 테스트</a:t>
            </a:r>
            <a:endParaRPr lang="en-US" altLang="ko-KR" sz="1600" b="1" dirty="0" smtClean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496049" y="5837106"/>
            <a:ext cx="17597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4-1.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웹접근성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검사</a:t>
            </a:r>
            <a:endParaRPr lang="en-US" altLang="ko-KR" sz="1200" dirty="0" smtClean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4-2.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모바일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테스트</a:t>
            </a:r>
            <a:endParaRPr lang="ko-KR" altLang="en-US" sz="12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124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F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3428746" y="2285746"/>
            <a:ext cx="2286507" cy="228650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364706" y="2908817"/>
            <a:ext cx="24145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0" dirty="0" smtClean="0">
                <a:latin typeface="나눔바른고딕" pitchFamily="50" charset="-127"/>
                <a:ea typeface="나눔바른고딕" pitchFamily="50" charset="-127"/>
              </a:rPr>
              <a:t>01</a:t>
            </a:r>
          </a:p>
          <a:p>
            <a:pPr algn="ctr"/>
            <a:r>
              <a:rPr lang="ko-KR" altLang="en-US" sz="2800" b="1" spc="-150" dirty="0" smtClean="0">
                <a:latin typeface="나눔바른고딕" pitchFamily="50" charset="-127"/>
                <a:ea typeface="나눔바른고딕" pitchFamily="50" charset="-127"/>
              </a:rPr>
              <a:t>기획의</a:t>
            </a:r>
            <a:r>
              <a:rPr lang="ko-KR" altLang="en-US" sz="2800" b="1" spc="-150" dirty="0">
                <a:latin typeface="나눔바른고딕" pitchFamily="50" charset="-127"/>
                <a:ea typeface="나눔바른고딕" pitchFamily="50" charset="-127"/>
              </a:rPr>
              <a:t>도</a:t>
            </a:r>
            <a:endParaRPr lang="en-US" altLang="ko-KR" sz="2800" b="1" spc="-150" dirty="0" smtClean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890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1" y="6419850"/>
            <a:ext cx="9144000" cy="4381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368300" y="342900"/>
            <a:ext cx="5440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1-1. 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기존 사이트 분석</a:t>
            </a:r>
            <a:endParaRPr lang="en-US" altLang="ko-KR" sz="16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851522" y="6500425"/>
            <a:ext cx="544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POSCO ENGINEERING &amp; CONSTRUCTION</a:t>
            </a:r>
            <a:endParaRPr lang="en-US" altLang="ko-KR" sz="105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69188" y="5070685"/>
            <a:ext cx="2497365" cy="867703"/>
            <a:chOff x="368300" y="1215941"/>
            <a:chExt cx="2823937" cy="867703"/>
          </a:xfrm>
        </p:grpSpPr>
        <p:sp>
          <p:nvSpPr>
            <p:cNvPr id="57" name="Rectangle 56"/>
            <p:cNvSpPr/>
            <p:nvPr/>
          </p:nvSpPr>
          <p:spPr>
            <a:xfrm>
              <a:off x="368300" y="1621979"/>
              <a:ext cx="28239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주요 메뉴들을 작고 복잡하게 배치함으로써 </a:t>
              </a: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가독성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 저하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68301" y="1215941"/>
              <a:ext cx="282393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spc="-150" dirty="0" smtClean="0">
                  <a:solidFill>
                    <a:srgbClr val="003F63"/>
                  </a:solidFill>
                  <a:latin typeface="나눔바른고딕" pitchFamily="50" charset="-127"/>
                  <a:ea typeface="나눔바른고딕" pitchFamily="50" charset="-127"/>
                </a:rPr>
                <a:t>복잡한 레이아웃</a:t>
              </a:r>
              <a:endParaRPr lang="en-US" altLang="ko-KR" sz="1400" spc="-150" dirty="0" smtClean="0">
                <a:solidFill>
                  <a:srgbClr val="003F63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3273379" y="5070685"/>
            <a:ext cx="2497365" cy="867703"/>
            <a:chOff x="3323318" y="5273558"/>
            <a:chExt cx="2497365" cy="867703"/>
          </a:xfrm>
        </p:grpSpPr>
        <p:sp>
          <p:nvSpPr>
            <p:cNvPr id="37" name="Rectangle 56"/>
            <p:cNvSpPr/>
            <p:nvPr/>
          </p:nvSpPr>
          <p:spPr>
            <a:xfrm>
              <a:off x="3323318" y="5679596"/>
              <a:ext cx="249736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대부분이 이미지로 제작되어 있으며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,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대체 텍스트를 제공하지 않음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  <p:sp>
          <p:nvSpPr>
            <p:cNvPr id="38" name="Rectangle 57"/>
            <p:cNvSpPr/>
            <p:nvPr/>
          </p:nvSpPr>
          <p:spPr>
            <a:xfrm>
              <a:off x="3323319" y="5273558"/>
              <a:ext cx="249736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spc="-150" dirty="0" smtClean="0">
                  <a:solidFill>
                    <a:srgbClr val="003F63"/>
                  </a:solidFill>
                  <a:latin typeface="나눔바른고딕" pitchFamily="50" charset="-127"/>
                  <a:ea typeface="나눔바른고딕" pitchFamily="50" charset="-127"/>
                </a:rPr>
                <a:t>과도한 이미지 사용</a:t>
              </a:r>
              <a:endParaRPr lang="en-US" altLang="ko-KR" sz="1400" spc="-150" dirty="0" smtClean="0">
                <a:solidFill>
                  <a:srgbClr val="003F63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177571" y="5070685"/>
            <a:ext cx="2597245" cy="1052369"/>
            <a:chOff x="368299" y="3844123"/>
            <a:chExt cx="2823937" cy="1052369"/>
          </a:xfrm>
        </p:grpSpPr>
        <p:sp>
          <p:nvSpPr>
            <p:cNvPr id="39" name="Rectangle 56"/>
            <p:cNvSpPr/>
            <p:nvPr/>
          </p:nvSpPr>
          <p:spPr>
            <a:xfrm>
              <a:off x="368299" y="4250161"/>
              <a:ext cx="282393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작은 부분도 나누어져 있어 메뉴가 많고 사용자가 원하는 메뉴를 찾기 어려움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  <p:sp>
          <p:nvSpPr>
            <p:cNvPr id="40" name="Rectangle 57"/>
            <p:cNvSpPr/>
            <p:nvPr/>
          </p:nvSpPr>
          <p:spPr>
            <a:xfrm>
              <a:off x="368300" y="3844123"/>
              <a:ext cx="282393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spc="-150" dirty="0" smtClean="0">
                  <a:solidFill>
                    <a:srgbClr val="003F63"/>
                  </a:solidFill>
                  <a:latin typeface="나눔바른고딕" pitchFamily="50" charset="-127"/>
                  <a:ea typeface="나눔바른고딕" pitchFamily="50" charset="-127"/>
                </a:rPr>
                <a:t>복잡한 </a:t>
              </a:r>
              <a:r>
                <a:rPr lang="ko-KR" altLang="en-US" sz="1400" spc="-150" dirty="0" err="1" smtClean="0">
                  <a:solidFill>
                    <a:srgbClr val="003F63"/>
                  </a:solidFill>
                  <a:latin typeface="나눔바른고딕" pitchFamily="50" charset="-127"/>
                  <a:ea typeface="나눔바른고딕" pitchFamily="50" charset="-127"/>
                </a:rPr>
                <a:t>네비게이션</a:t>
              </a:r>
              <a:endParaRPr lang="en-US" altLang="ko-KR" sz="1400" spc="-150" dirty="0" smtClean="0">
                <a:solidFill>
                  <a:srgbClr val="003F63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559" y="982648"/>
            <a:ext cx="971237" cy="3581190"/>
          </a:xfrm>
          <a:prstGeom prst="rect">
            <a:avLst/>
          </a:prstGeom>
        </p:spPr>
      </p:pic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540" y="982646"/>
            <a:ext cx="977046" cy="358118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363936" y="2566725"/>
            <a:ext cx="2906485" cy="540028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Rectangle 57"/>
          <p:cNvSpPr/>
          <p:nvPr/>
        </p:nvSpPr>
        <p:spPr>
          <a:xfrm>
            <a:off x="5568496" y="2599237"/>
            <a:ext cx="24973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스타일없음으로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본</a:t>
            </a:r>
            <a:endParaRPr lang="en-US" altLang="ko-KR" sz="1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기존 </a:t>
            </a:r>
            <a:r>
              <a:rPr lang="ko-KR" altLang="en-US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네비게이션</a:t>
            </a:r>
            <a:endParaRPr lang="en-US" altLang="ko-KR" sz="1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2263"/>
          <a:stretch/>
        </p:blipFill>
        <p:spPr>
          <a:xfrm>
            <a:off x="615847" y="791321"/>
            <a:ext cx="2657533" cy="4279364"/>
          </a:xfrm>
          <a:prstGeom prst="rect">
            <a:avLst/>
          </a:prstGeom>
        </p:spPr>
      </p:pic>
      <p:pic>
        <p:nvPicPr>
          <p:cNvPr id="20" name="그림 19" descr="화면 캡처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03"/>
          <a:stretch/>
        </p:blipFill>
        <p:spPr>
          <a:xfrm>
            <a:off x="3351873" y="818375"/>
            <a:ext cx="2657533" cy="305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56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104909" y="1510973"/>
            <a:ext cx="2294407" cy="1968360"/>
            <a:chOff x="2104909" y="1510973"/>
            <a:chExt cx="2294407" cy="1968360"/>
          </a:xfrm>
        </p:grpSpPr>
        <p:grpSp>
          <p:nvGrpSpPr>
            <p:cNvPr id="15" name="그룹 14"/>
            <p:cNvGrpSpPr/>
            <p:nvPr/>
          </p:nvGrpSpPr>
          <p:grpSpPr>
            <a:xfrm>
              <a:off x="2104909" y="1510973"/>
              <a:ext cx="2294407" cy="1968360"/>
              <a:chOff x="-1026547" y="1695230"/>
              <a:chExt cx="2789694" cy="2393264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-938893" y="1766991"/>
                <a:ext cx="2637390" cy="1531380"/>
              </a:xfrm>
              <a:prstGeom prst="rect">
                <a:avLst/>
              </a:prstGeom>
              <a:solidFill>
                <a:srgbClr val="003F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26547" y="1695230"/>
                <a:ext cx="2789694" cy="2393264"/>
              </a:xfrm>
              <a:prstGeom prst="rect">
                <a:avLst/>
              </a:prstGeom>
            </p:spPr>
          </p:pic>
        </p:grpSp>
        <p:sp>
          <p:nvSpPr>
            <p:cNvPr id="20" name="TextBox 19"/>
            <p:cNvSpPr txBox="1"/>
            <p:nvPr/>
          </p:nvSpPr>
          <p:spPr>
            <a:xfrm>
              <a:off x="2259164" y="2093065"/>
              <a:ext cx="19858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기업</a:t>
              </a:r>
              <a:r>
                <a:rPr lang="ko-KR" altLang="en-US" spc="-15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형</a:t>
              </a:r>
              <a:endParaRPr lang="en-US" altLang="ko-KR" spc="-15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50" name="Rectangle 49"/>
          <p:cNvSpPr/>
          <p:nvPr/>
        </p:nvSpPr>
        <p:spPr>
          <a:xfrm>
            <a:off x="1" y="6419850"/>
            <a:ext cx="9144000" cy="4381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368300" y="342900"/>
            <a:ext cx="5440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1-2. 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제작기법</a:t>
            </a:r>
            <a:endParaRPr lang="en-US" altLang="ko-KR" sz="16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851522" y="6500425"/>
            <a:ext cx="544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POSCO ENGINEERING &amp; CONSTRUCTION</a:t>
            </a:r>
            <a:endParaRPr lang="en-US" altLang="ko-KR" sz="105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5" name="Rectangle 56"/>
          <p:cNvSpPr/>
          <p:nvPr/>
        </p:nvSpPr>
        <p:spPr>
          <a:xfrm>
            <a:off x="2627771" y="3900478"/>
            <a:ext cx="124868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HTML 5</a:t>
            </a:r>
          </a:p>
          <a:p>
            <a:pPr algn="ctr"/>
            <a:endParaRPr lang="en-US" altLang="ko-KR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CSS3</a:t>
            </a:r>
          </a:p>
          <a:p>
            <a:pPr algn="ctr"/>
            <a:endParaRPr lang="en-US" altLang="ko-KR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Javascript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endParaRPr lang="en-US" altLang="ko-KR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jQuery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5833922" y="1514732"/>
            <a:ext cx="1168267" cy="1964601"/>
            <a:chOff x="5833922" y="1514732"/>
            <a:chExt cx="1168267" cy="1964601"/>
          </a:xfrm>
        </p:grpSpPr>
        <p:grpSp>
          <p:nvGrpSpPr>
            <p:cNvPr id="17" name="그룹 16"/>
            <p:cNvGrpSpPr/>
            <p:nvPr/>
          </p:nvGrpSpPr>
          <p:grpSpPr>
            <a:xfrm>
              <a:off x="5876024" y="1514732"/>
              <a:ext cx="1070842" cy="1964601"/>
              <a:chOff x="6322420" y="273116"/>
              <a:chExt cx="1719402" cy="3154470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6408964" y="677636"/>
                <a:ext cx="1567543" cy="2334985"/>
              </a:xfrm>
              <a:prstGeom prst="rect">
                <a:avLst/>
              </a:prstGeom>
              <a:solidFill>
                <a:srgbClr val="003F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2420" y="273116"/>
                <a:ext cx="1719402" cy="3154470"/>
              </a:xfrm>
              <a:prstGeom prst="rect">
                <a:avLst/>
              </a:prstGeom>
            </p:spPr>
          </p:pic>
        </p:grpSp>
        <p:sp>
          <p:nvSpPr>
            <p:cNvPr id="22" name="TextBox 21"/>
            <p:cNvSpPr txBox="1"/>
            <p:nvPr/>
          </p:nvSpPr>
          <p:spPr>
            <a:xfrm>
              <a:off x="5833922" y="2309114"/>
              <a:ext cx="1168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 err="1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모바일</a:t>
              </a:r>
              <a:endParaRPr lang="en-US" altLang="ko-KR" spc="-15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26" name="Rectangle 56"/>
          <p:cNvSpPr/>
          <p:nvPr/>
        </p:nvSpPr>
        <p:spPr>
          <a:xfrm>
            <a:off x="5783799" y="3900478"/>
            <a:ext cx="125529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HTML 5</a:t>
            </a:r>
          </a:p>
          <a:p>
            <a:pPr algn="ctr"/>
            <a:endParaRPr lang="en-US" altLang="ko-KR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CSS3</a:t>
            </a:r>
          </a:p>
          <a:p>
            <a:pPr algn="ctr"/>
            <a:endParaRPr lang="en-US" altLang="ko-KR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Javascript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endParaRPr lang="en-US" altLang="ko-KR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jQuery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10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368300" y="342900"/>
            <a:ext cx="5440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1-3. 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컬러</a:t>
            </a:r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&amp;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폰트</a:t>
            </a:r>
            <a:endParaRPr lang="en-US" altLang="ko-KR" sz="16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851522" y="6500425"/>
            <a:ext cx="544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POSCO ENGINEERING &amp; CONSTRUCTION</a:t>
            </a:r>
            <a:endParaRPr lang="en-US" altLang="ko-KR" sz="105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82" name="그룹 81"/>
          <p:cNvGrpSpPr/>
          <p:nvPr/>
        </p:nvGrpSpPr>
        <p:grpSpPr>
          <a:xfrm>
            <a:off x="-3" y="1327816"/>
            <a:ext cx="9144003" cy="4202369"/>
            <a:chOff x="-3" y="1037605"/>
            <a:chExt cx="9144003" cy="4202369"/>
          </a:xfrm>
        </p:grpSpPr>
        <p:grpSp>
          <p:nvGrpSpPr>
            <p:cNvPr id="81" name="그룹 80"/>
            <p:cNvGrpSpPr/>
            <p:nvPr/>
          </p:nvGrpSpPr>
          <p:grpSpPr>
            <a:xfrm>
              <a:off x="1" y="1037605"/>
              <a:ext cx="9143999" cy="2246290"/>
              <a:chOff x="-1" y="3283895"/>
              <a:chExt cx="9143999" cy="2246290"/>
            </a:xfrm>
          </p:grpSpPr>
          <p:sp>
            <p:nvSpPr>
              <p:cNvPr id="32" name="Rectangle 5"/>
              <p:cNvSpPr/>
              <p:nvPr/>
            </p:nvSpPr>
            <p:spPr>
              <a:xfrm>
                <a:off x="-1" y="3283895"/>
                <a:ext cx="9143999" cy="2246290"/>
              </a:xfrm>
              <a:prstGeom prst="rect">
                <a:avLst/>
              </a:prstGeom>
              <a:solidFill>
                <a:srgbClr val="003F63">
                  <a:alpha val="1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Rectangle 78"/>
              <p:cNvSpPr/>
              <p:nvPr/>
            </p:nvSpPr>
            <p:spPr>
              <a:xfrm>
                <a:off x="2851694" y="3488356"/>
                <a:ext cx="344060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spc="-150" dirty="0" smtClean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COLOR PALETTE</a:t>
                </a:r>
              </a:p>
            </p:txBody>
          </p:sp>
          <p:grpSp>
            <p:nvGrpSpPr>
              <p:cNvPr id="11" name="그룹 10"/>
              <p:cNvGrpSpPr/>
              <p:nvPr/>
            </p:nvGrpSpPr>
            <p:grpSpPr>
              <a:xfrm>
                <a:off x="2427094" y="4122620"/>
                <a:ext cx="4289812" cy="1164598"/>
                <a:chOff x="2073308" y="4209460"/>
                <a:chExt cx="4289812" cy="1164598"/>
              </a:xfrm>
            </p:grpSpPr>
            <p:grpSp>
              <p:nvGrpSpPr>
                <p:cNvPr id="7" name="그룹 6"/>
                <p:cNvGrpSpPr/>
                <p:nvPr/>
              </p:nvGrpSpPr>
              <p:grpSpPr>
                <a:xfrm>
                  <a:off x="2073308" y="4209461"/>
                  <a:ext cx="825013" cy="1164597"/>
                  <a:chOff x="2073310" y="2063815"/>
                  <a:chExt cx="825013" cy="1164597"/>
                </a:xfrm>
              </p:grpSpPr>
              <p:sp>
                <p:nvSpPr>
                  <p:cNvPr id="34" name="Rectangle 77"/>
                  <p:cNvSpPr/>
                  <p:nvPr/>
                </p:nvSpPr>
                <p:spPr>
                  <a:xfrm>
                    <a:off x="2084928" y="2951413"/>
                    <a:ext cx="801776" cy="27699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sz="1200" dirty="0" smtClean="0">
                        <a:latin typeface="나눔바른고딕 UltraLight" panose="020B0603020101020101" pitchFamily="50" charset="-127"/>
                        <a:ea typeface="나눔바른고딕 UltraLight" panose="020B0603020101020101" pitchFamily="50" charset="-127"/>
                      </a:rPr>
                      <a:t>Main</a:t>
                    </a:r>
                    <a:endParaRPr lang="ko-KR" altLang="en-US" sz="1400" dirty="0">
                      <a:latin typeface="나눔바른고딕 UltraLight" panose="020B0603020101020101" pitchFamily="50" charset="-127"/>
                      <a:ea typeface="나눔바른고딕 UltraLight" panose="020B0603020101020101" pitchFamily="50" charset="-127"/>
                    </a:endParaRPr>
                  </a:p>
                </p:txBody>
              </p:sp>
              <p:sp>
                <p:nvSpPr>
                  <p:cNvPr id="2" name="타원 1"/>
                  <p:cNvSpPr/>
                  <p:nvPr/>
                </p:nvSpPr>
                <p:spPr>
                  <a:xfrm>
                    <a:off x="2073310" y="2063815"/>
                    <a:ext cx="825013" cy="8250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0" name="Rectangle 77"/>
                  <p:cNvSpPr/>
                  <p:nvPr/>
                </p:nvSpPr>
                <p:spPr>
                  <a:xfrm>
                    <a:off x="2084928" y="2361950"/>
                    <a:ext cx="801776" cy="26161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sz="1050" dirty="0" smtClean="0">
                        <a:solidFill>
                          <a:schemeClr val="bg1"/>
                        </a:solidFill>
                        <a:latin typeface="나눔바른고딕 UltraLight" panose="020B0603020101020101" pitchFamily="50" charset="-127"/>
                        <a:ea typeface="나눔바른고딕 UltraLight" panose="020B0603020101020101" pitchFamily="50" charset="-127"/>
                      </a:rPr>
                      <a:t>#000</a:t>
                    </a:r>
                    <a:endParaRPr lang="ko-KR" altLang="en-US" sz="1050" dirty="0">
                      <a:solidFill>
                        <a:schemeClr val="bg1"/>
                      </a:solidFill>
                      <a:latin typeface="나눔바른고딕 UltraLight" panose="020B0603020101020101" pitchFamily="50" charset="-127"/>
                      <a:ea typeface="나눔바른고딕 UltraLight" panose="020B0603020101020101" pitchFamily="50" charset="-127"/>
                    </a:endParaRPr>
                  </a:p>
                </p:txBody>
              </p:sp>
            </p:grpSp>
            <p:grpSp>
              <p:nvGrpSpPr>
                <p:cNvPr id="41" name="그룹 40"/>
                <p:cNvGrpSpPr/>
                <p:nvPr/>
              </p:nvGrpSpPr>
              <p:grpSpPr>
                <a:xfrm>
                  <a:off x="3228241" y="4209461"/>
                  <a:ext cx="825013" cy="1164597"/>
                  <a:chOff x="1878937" y="2554583"/>
                  <a:chExt cx="825013" cy="1164597"/>
                </a:xfrm>
              </p:grpSpPr>
              <p:sp>
                <p:nvSpPr>
                  <p:cNvPr id="42" name="Rectangle 77"/>
                  <p:cNvSpPr/>
                  <p:nvPr/>
                </p:nvSpPr>
                <p:spPr>
                  <a:xfrm>
                    <a:off x="1890555" y="3442181"/>
                    <a:ext cx="801776" cy="27699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sz="1200" dirty="0" smtClean="0">
                        <a:latin typeface="나눔바른고딕 UltraLight" panose="020B0603020101020101" pitchFamily="50" charset="-127"/>
                        <a:ea typeface="나눔바른고딕 UltraLight" panose="020B0603020101020101" pitchFamily="50" charset="-127"/>
                      </a:rPr>
                      <a:t>Sub1</a:t>
                    </a:r>
                    <a:endParaRPr lang="ko-KR" altLang="en-US" sz="1200" dirty="0">
                      <a:latin typeface="나눔바른고딕 UltraLight" panose="020B0603020101020101" pitchFamily="50" charset="-127"/>
                      <a:ea typeface="나눔바른고딕 UltraLight" panose="020B0603020101020101" pitchFamily="50" charset="-127"/>
                    </a:endParaRPr>
                  </a:p>
                </p:txBody>
              </p:sp>
              <p:sp>
                <p:nvSpPr>
                  <p:cNvPr id="43" name="타원 42"/>
                  <p:cNvSpPr/>
                  <p:nvPr/>
                </p:nvSpPr>
                <p:spPr>
                  <a:xfrm>
                    <a:off x="1878937" y="2554583"/>
                    <a:ext cx="825013" cy="825013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" name="Rectangle 77"/>
                  <p:cNvSpPr/>
                  <p:nvPr/>
                </p:nvSpPr>
                <p:spPr>
                  <a:xfrm>
                    <a:off x="1890555" y="2852718"/>
                    <a:ext cx="801776" cy="26161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sz="1100" dirty="0" smtClean="0">
                        <a:latin typeface="나눔바른고딕 UltraLight" panose="020B0603020101020101" pitchFamily="50" charset="-127"/>
                        <a:ea typeface="나눔바른고딕 UltraLight" panose="020B0603020101020101" pitchFamily="50" charset="-127"/>
                      </a:rPr>
                      <a:t>#</a:t>
                    </a:r>
                    <a:r>
                      <a:rPr lang="en-US" altLang="ko-KR" sz="1100" dirty="0" err="1" smtClean="0">
                        <a:latin typeface="나눔바른고딕 UltraLight" panose="020B0603020101020101" pitchFamily="50" charset="-127"/>
                        <a:ea typeface="나눔바른고딕 UltraLight" panose="020B0603020101020101" pitchFamily="50" charset="-127"/>
                      </a:rPr>
                      <a:t>fff</a:t>
                    </a:r>
                    <a:endParaRPr lang="ko-KR" altLang="en-US" sz="1100" dirty="0">
                      <a:latin typeface="나눔바른고딕 UltraLight" panose="020B0603020101020101" pitchFamily="50" charset="-127"/>
                      <a:ea typeface="나눔바른고딕 UltraLight" panose="020B0603020101020101" pitchFamily="50" charset="-127"/>
                    </a:endParaRPr>
                  </a:p>
                </p:txBody>
              </p:sp>
            </p:grpSp>
            <p:grpSp>
              <p:nvGrpSpPr>
                <p:cNvPr id="45" name="그룹 44"/>
                <p:cNvGrpSpPr/>
                <p:nvPr/>
              </p:nvGrpSpPr>
              <p:grpSpPr>
                <a:xfrm>
                  <a:off x="4383174" y="4209461"/>
                  <a:ext cx="825013" cy="1164597"/>
                  <a:chOff x="1713977" y="2554583"/>
                  <a:chExt cx="825013" cy="1164597"/>
                </a:xfrm>
              </p:grpSpPr>
              <p:sp>
                <p:nvSpPr>
                  <p:cNvPr id="46" name="Rectangle 77"/>
                  <p:cNvSpPr/>
                  <p:nvPr/>
                </p:nvSpPr>
                <p:spPr>
                  <a:xfrm>
                    <a:off x="1725595" y="3442181"/>
                    <a:ext cx="801776" cy="27699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sz="1200" dirty="0" smtClean="0">
                        <a:latin typeface="나눔바른고딕 UltraLight" panose="020B0603020101020101" pitchFamily="50" charset="-127"/>
                        <a:ea typeface="나눔바른고딕 UltraLight" panose="020B0603020101020101" pitchFamily="50" charset="-127"/>
                      </a:rPr>
                      <a:t>Sub2</a:t>
                    </a:r>
                    <a:endParaRPr lang="ko-KR" altLang="en-US" sz="1200" dirty="0">
                      <a:latin typeface="나눔바른고딕 UltraLight" panose="020B0603020101020101" pitchFamily="50" charset="-127"/>
                      <a:ea typeface="나눔바른고딕 UltraLight" panose="020B0603020101020101" pitchFamily="50" charset="-127"/>
                    </a:endParaRPr>
                  </a:p>
                </p:txBody>
              </p:sp>
              <p:sp>
                <p:nvSpPr>
                  <p:cNvPr id="47" name="타원 46"/>
                  <p:cNvSpPr/>
                  <p:nvPr/>
                </p:nvSpPr>
                <p:spPr>
                  <a:xfrm>
                    <a:off x="1713977" y="2554583"/>
                    <a:ext cx="825013" cy="825013"/>
                  </a:xfrm>
                  <a:prstGeom prst="ellipse">
                    <a:avLst/>
                  </a:prstGeom>
                  <a:solidFill>
                    <a:srgbClr val="999999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8" name="Rectangle 77"/>
                  <p:cNvSpPr/>
                  <p:nvPr/>
                </p:nvSpPr>
                <p:spPr>
                  <a:xfrm>
                    <a:off x="1725595" y="2852718"/>
                    <a:ext cx="801776" cy="26161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sz="1100" dirty="0" smtClean="0">
                        <a:solidFill>
                          <a:schemeClr val="bg1"/>
                        </a:solidFill>
                        <a:latin typeface="나눔바른고딕 UltraLight" panose="020B0603020101020101" pitchFamily="50" charset="-127"/>
                        <a:ea typeface="나눔바른고딕 UltraLight" panose="020B0603020101020101" pitchFamily="50" charset="-127"/>
                      </a:rPr>
                      <a:t>#999</a:t>
                    </a:r>
                    <a:endParaRPr lang="ko-KR" altLang="en-US" sz="1100" dirty="0">
                      <a:solidFill>
                        <a:schemeClr val="bg1"/>
                      </a:solidFill>
                      <a:latin typeface="나눔바른고딕 UltraLight" panose="020B0603020101020101" pitchFamily="50" charset="-127"/>
                      <a:ea typeface="나눔바른고딕 UltraLight" panose="020B0603020101020101" pitchFamily="50" charset="-127"/>
                    </a:endParaRPr>
                  </a:p>
                </p:txBody>
              </p:sp>
            </p:grpSp>
            <p:grpSp>
              <p:nvGrpSpPr>
                <p:cNvPr id="51" name="그룹 50"/>
                <p:cNvGrpSpPr/>
                <p:nvPr/>
              </p:nvGrpSpPr>
              <p:grpSpPr>
                <a:xfrm>
                  <a:off x="5538107" y="4209460"/>
                  <a:ext cx="825013" cy="1164598"/>
                  <a:chOff x="1549017" y="2554582"/>
                  <a:chExt cx="825013" cy="1164598"/>
                </a:xfrm>
              </p:grpSpPr>
              <p:sp>
                <p:nvSpPr>
                  <p:cNvPr id="52" name="Rectangle 77"/>
                  <p:cNvSpPr/>
                  <p:nvPr/>
                </p:nvSpPr>
                <p:spPr>
                  <a:xfrm>
                    <a:off x="1560635" y="3442181"/>
                    <a:ext cx="801776" cy="27699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sz="1200" dirty="0" smtClean="0">
                        <a:latin typeface="나눔바른고딕 UltraLight" panose="020B0603020101020101" pitchFamily="50" charset="-127"/>
                        <a:ea typeface="나눔바른고딕 UltraLight" panose="020B0603020101020101" pitchFamily="50" charset="-127"/>
                      </a:rPr>
                      <a:t>Point</a:t>
                    </a:r>
                    <a:endParaRPr lang="ko-KR" altLang="en-US" sz="1400" dirty="0">
                      <a:latin typeface="나눔바른고딕 UltraLight" panose="020B0603020101020101" pitchFamily="50" charset="-127"/>
                      <a:ea typeface="나눔바른고딕 UltraLight" panose="020B0603020101020101" pitchFamily="50" charset="-127"/>
                    </a:endParaRPr>
                  </a:p>
                </p:txBody>
              </p:sp>
              <p:sp>
                <p:nvSpPr>
                  <p:cNvPr id="53" name="타원 52"/>
                  <p:cNvSpPr/>
                  <p:nvPr/>
                </p:nvSpPr>
                <p:spPr>
                  <a:xfrm>
                    <a:off x="1549017" y="2554582"/>
                    <a:ext cx="825013" cy="825013"/>
                  </a:xfrm>
                  <a:prstGeom prst="ellipse">
                    <a:avLst/>
                  </a:prstGeom>
                  <a:solidFill>
                    <a:srgbClr val="003F6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4" name="Rectangle 77"/>
                  <p:cNvSpPr/>
                  <p:nvPr/>
                </p:nvSpPr>
                <p:spPr>
                  <a:xfrm>
                    <a:off x="1560635" y="2852718"/>
                    <a:ext cx="801776" cy="26161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sz="1050" dirty="0">
                        <a:solidFill>
                          <a:schemeClr val="bg1"/>
                        </a:solidFill>
                        <a:latin typeface="나눔바른고딕 UltraLight" panose="020B0603020101020101" pitchFamily="50" charset="-127"/>
                        <a:ea typeface="나눔바른고딕 UltraLight" panose="020B0603020101020101" pitchFamily="50" charset="-127"/>
                      </a:rPr>
                      <a:t>#003f63</a:t>
                    </a:r>
                    <a:endParaRPr lang="ko-KR" altLang="en-US" sz="1050" dirty="0">
                      <a:solidFill>
                        <a:schemeClr val="bg1"/>
                      </a:solidFill>
                      <a:latin typeface="나눔바른고딕 UltraLight" panose="020B0603020101020101" pitchFamily="50" charset="-127"/>
                      <a:ea typeface="나눔바른고딕 UltraLight" panose="020B0603020101020101" pitchFamily="50" charset="-127"/>
                    </a:endParaRPr>
                  </a:p>
                </p:txBody>
              </p:sp>
            </p:grpSp>
          </p:grpSp>
        </p:grpSp>
        <p:grpSp>
          <p:nvGrpSpPr>
            <p:cNvPr id="79" name="그룹 78"/>
            <p:cNvGrpSpPr/>
            <p:nvPr/>
          </p:nvGrpSpPr>
          <p:grpSpPr>
            <a:xfrm>
              <a:off x="-3" y="3283895"/>
              <a:ext cx="9143999" cy="1956079"/>
              <a:chOff x="1" y="1064707"/>
              <a:chExt cx="9143999" cy="1956079"/>
            </a:xfrm>
          </p:grpSpPr>
          <p:sp>
            <p:nvSpPr>
              <p:cNvPr id="55" name="Rectangle 5"/>
              <p:cNvSpPr/>
              <p:nvPr/>
            </p:nvSpPr>
            <p:spPr>
              <a:xfrm>
                <a:off x="1" y="1064707"/>
                <a:ext cx="9143999" cy="1956079"/>
              </a:xfrm>
              <a:prstGeom prst="rect">
                <a:avLst/>
              </a:prstGeom>
              <a:solidFill>
                <a:srgbClr val="C00000">
                  <a:alpha val="1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Rectangle 78"/>
              <p:cNvSpPr/>
              <p:nvPr/>
            </p:nvSpPr>
            <p:spPr>
              <a:xfrm>
                <a:off x="2851696" y="1269168"/>
                <a:ext cx="344060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spc="-150" dirty="0" smtClean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FONT</a:t>
                </a:r>
              </a:p>
            </p:txBody>
          </p:sp>
          <p:grpSp>
            <p:nvGrpSpPr>
              <p:cNvPr id="10" name="그룹 9"/>
              <p:cNvGrpSpPr/>
              <p:nvPr/>
            </p:nvGrpSpPr>
            <p:grpSpPr>
              <a:xfrm>
                <a:off x="2432904" y="1854693"/>
                <a:ext cx="4278193" cy="957438"/>
                <a:chOff x="2774076" y="1993193"/>
                <a:chExt cx="4278193" cy="957438"/>
              </a:xfrm>
            </p:grpSpPr>
            <p:sp>
              <p:nvSpPr>
                <p:cNvPr id="75" name="Rectangle 77"/>
                <p:cNvSpPr/>
                <p:nvPr/>
              </p:nvSpPr>
              <p:spPr>
                <a:xfrm>
                  <a:off x="3164997" y="2673632"/>
                  <a:ext cx="801776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200" dirty="0" smtClean="0">
                      <a:latin typeface="나눔바른고딕 UltraLight" panose="020B0603020101020101" pitchFamily="50" charset="-127"/>
                      <a:ea typeface="나눔바른고딕 UltraLight" panose="020B0603020101020101" pitchFamily="50" charset="-127"/>
                    </a:rPr>
                    <a:t>Primary</a:t>
                  </a:r>
                  <a:endParaRPr lang="ko-KR" altLang="en-US" sz="1400" dirty="0"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</a:endParaRPr>
                </a:p>
              </p:txBody>
            </p:sp>
            <p:sp>
              <p:nvSpPr>
                <p:cNvPr id="6" name="TextBox 5"/>
                <p:cNvSpPr txBox="1"/>
                <p:nvPr/>
              </p:nvSpPr>
              <p:spPr>
                <a:xfrm>
                  <a:off x="2774076" y="1993193"/>
                  <a:ext cx="1583619" cy="584775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3200" dirty="0" smtClean="0">
                      <a:solidFill>
                        <a:schemeClr val="bg1"/>
                      </a:solidFill>
                      <a:latin typeface="다음_SemiBold" pitchFamily="2" charset="-127"/>
                      <a:ea typeface="다음_SemiBold" pitchFamily="2" charset="-127"/>
                    </a:rPr>
                    <a:t>DAUM</a:t>
                  </a:r>
                  <a:endParaRPr lang="ko-KR" altLang="en-US" sz="3600" dirty="0">
                    <a:solidFill>
                      <a:schemeClr val="bg1"/>
                    </a:solidFill>
                    <a:latin typeface="다음_SemiBold" pitchFamily="2" charset="-127"/>
                    <a:ea typeface="다음_SemiBold" pitchFamily="2" charset="-127"/>
                  </a:endParaRPr>
                </a:p>
              </p:txBody>
            </p:sp>
            <p:sp>
              <p:nvSpPr>
                <p:cNvPr id="76" name="Rectangle 77"/>
                <p:cNvSpPr/>
                <p:nvPr/>
              </p:nvSpPr>
              <p:spPr>
                <a:xfrm>
                  <a:off x="5241568" y="2673632"/>
                  <a:ext cx="1073287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200" dirty="0" smtClean="0">
                      <a:latin typeface="나눔바른고딕 UltraLight" panose="020B0603020101020101" pitchFamily="50" charset="-127"/>
                      <a:ea typeface="나눔바른고딕 UltraLight" panose="020B0603020101020101" pitchFamily="50" charset="-127"/>
                    </a:rPr>
                    <a:t>Secondary</a:t>
                  </a:r>
                  <a:endParaRPr lang="ko-KR" altLang="en-US" sz="1400" dirty="0"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</a:endParaRPr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>
                <a:xfrm>
                  <a:off x="4504155" y="1995484"/>
                  <a:ext cx="2548114" cy="584775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3200" dirty="0" err="1" smtClean="0">
                      <a:solidFill>
                        <a:schemeClr val="bg1"/>
                      </a:solidFill>
                      <a:latin typeface="나눔바른고딕" pitchFamily="50" charset="-127"/>
                      <a:ea typeface="나눔바른고딕" pitchFamily="50" charset="-127"/>
                    </a:rPr>
                    <a:t>나눔바른고</a:t>
                  </a:r>
                  <a:r>
                    <a:rPr lang="ko-KR" altLang="en-US" sz="3200" dirty="0" err="1">
                      <a:solidFill>
                        <a:schemeClr val="bg1"/>
                      </a:solidFill>
                      <a:latin typeface="나눔바른고딕" pitchFamily="50" charset="-127"/>
                      <a:ea typeface="나눔바른고딕" pitchFamily="50" charset="-127"/>
                    </a:rPr>
                    <a:t>딕</a:t>
                  </a:r>
                  <a:endParaRPr lang="ko-KR" altLang="en-US" sz="3600" dirty="0">
                    <a:solidFill>
                      <a:schemeClr val="bg1"/>
                    </a:solidFill>
                    <a:latin typeface="나눔바른고딕" pitchFamily="50" charset="-127"/>
                    <a:ea typeface="나눔바른고딕" pitchFamily="50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7910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F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3428746" y="2285746"/>
            <a:ext cx="2286507" cy="228650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364706" y="2736501"/>
            <a:ext cx="24145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0" dirty="0" smtClean="0">
                <a:latin typeface="나눔바른고딕" pitchFamily="50" charset="-127"/>
                <a:ea typeface="나눔바른고딕" pitchFamily="50" charset="-127"/>
              </a:rPr>
              <a:t>02</a:t>
            </a:r>
          </a:p>
          <a:p>
            <a:pPr algn="ctr"/>
            <a:r>
              <a:rPr lang="ko-KR" altLang="en-US" sz="2800" b="1" spc="-150" dirty="0" smtClean="0">
                <a:latin typeface="나눔바른고딕" pitchFamily="50" charset="-127"/>
                <a:ea typeface="나눔바른고딕" pitchFamily="50" charset="-127"/>
              </a:rPr>
              <a:t>기업형</a:t>
            </a:r>
            <a:endParaRPr lang="en-US" altLang="ko-KR" sz="2800" b="1" spc="-150" dirty="0" smtClean="0"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sz="2800" b="1" spc="-150" dirty="0" smtClean="0">
                <a:latin typeface="나눔바른고딕" pitchFamily="50" charset="-127"/>
                <a:ea typeface="나눔바른고딕" pitchFamily="50" charset="-127"/>
              </a:rPr>
              <a:t>웹사이</a:t>
            </a:r>
            <a:r>
              <a:rPr lang="ko-KR" altLang="en-US" sz="2800" b="1" spc="-150" dirty="0">
                <a:latin typeface="나눔바른고딕" pitchFamily="50" charset="-127"/>
                <a:ea typeface="나눔바른고딕" pitchFamily="50" charset="-127"/>
              </a:rPr>
              <a:t>트</a:t>
            </a:r>
            <a:endParaRPr lang="en-US" altLang="ko-KR" sz="2800" b="1" spc="-150" dirty="0" smtClean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701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1" y="6419850"/>
            <a:ext cx="9144000" cy="4381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368300" y="342900"/>
            <a:ext cx="5440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2-1. 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레이아웃</a:t>
            </a:r>
            <a:endParaRPr lang="en-US" altLang="ko-KR" sz="16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851522" y="6500425"/>
            <a:ext cx="544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POSCO ENGINEERING &amp; CONSTRUCTION</a:t>
            </a:r>
            <a:endParaRPr lang="en-US" altLang="ko-KR" sz="105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5061856" y="1369600"/>
            <a:ext cx="34453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Header / Content / Footer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가로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3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단 구성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95460" y="971548"/>
            <a:ext cx="4009066" cy="5176157"/>
            <a:chOff x="1979603" y="1173557"/>
            <a:chExt cx="3096345" cy="5309952"/>
          </a:xfrm>
        </p:grpSpPr>
        <p:grpSp>
          <p:nvGrpSpPr>
            <p:cNvPr id="19" name="그룹 18"/>
            <p:cNvGrpSpPr/>
            <p:nvPr/>
          </p:nvGrpSpPr>
          <p:grpSpPr>
            <a:xfrm>
              <a:off x="1979603" y="1173557"/>
              <a:ext cx="3096345" cy="5309952"/>
              <a:chOff x="2699791" y="1605605"/>
              <a:chExt cx="3096345" cy="5309952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2699792" y="1605605"/>
                <a:ext cx="3096344" cy="387798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900" dirty="0" smtClean="0">
                    <a:solidFill>
                      <a:schemeClr val="tx1"/>
                    </a:solidFill>
                    <a:latin typeface="나눔바른고딕" pitchFamily="50" charset="-127"/>
                    <a:ea typeface="나눔바른고딕" pitchFamily="50" charset="-127"/>
                  </a:rPr>
                  <a:t>TOP</a:t>
                </a: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2699792" y="1993404"/>
                <a:ext cx="3096344" cy="91242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900" dirty="0" smtClean="0">
                    <a:solidFill>
                      <a:schemeClr val="tx1"/>
                    </a:solidFill>
                    <a:latin typeface="나눔바른고딕" pitchFamily="50" charset="-127"/>
                    <a:ea typeface="나눔바른고딕" pitchFamily="50" charset="-127"/>
                  </a:rPr>
                  <a:t>Main Visual</a:t>
                </a:r>
                <a:endParaRPr lang="en-US" altLang="ko-KR" sz="900" dirty="0">
                  <a:solidFill>
                    <a:schemeClr val="tx1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2699792" y="6555517"/>
                <a:ext cx="3096344" cy="3600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>
                    <a:solidFill>
                      <a:schemeClr val="tx1"/>
                    </a:solidFill>
                    <a:latin typeface="나눔바른고딕" pitchFamily="50" charset="-127"/>
                    <a:ea typeface="나눔바른고딕" pitchFamily="50" charset="-127"/>
                  </a:rPr>
                  <a:t>Footer</a:t>
                </a:r>
                <a:endParaRPr lang="ko-KR" altLang="en-US" sz="900" dirty="0">
                  <a:solidFill>
                    <a:schemeClr val="tx1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2699792" y="3818249"/>
                <a:ext cx="3096344" cy="91242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900" dirty="0" smtClean="0">
                    <a:solidFill>
                      <a:schemeClr val="tx1"/>
                    </a:solidFill>
                    <a:latin typeface="나눔바른고딕" pitchFamily="50" charset="-127"/>
                    <a:ea typeface="나눔바른고딕" pitchFamily="50" charset="-127"/>
                  </a:rPr>
                  <a:t>Content2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900" dirty="0" err="1" smtClean="0">
                    <a:solidFill>
                      <a:schemeClr val="tx1"/>
                    </a:solidFill>
                    <a:latin typeface="나눔바른고딕" pitchFamily="50" charset="-127"/>
                    <a:ea typeface="나눔바른고딕" pitchFamily="50" charset="-127"/>
                  </a:rPr>
                  <a:t>Posco</a:t>
                </a:r>
                <a:r>
                  <a:rPr lang="en-US" altLang="ko-KR" sz="900" dirty="0" smtClean="0">
                    <a:solidFill>
                      <a:schemeClr val="tx1"/>
                    </a:solidFill>
                    <a:latin typeface="나눔바른고딕" pitchFamily="50" charset="-127"/>
                    <a:ea typeface="나눔바른고딕" pitchFamily="50" charset="-127"/>
                  </a:rPr>
                  <a:t> E&amp;C Issue</a:t>
                </a:r>
                <a:endParaRPr lang="en-US" altLang="ko-KR" sz="900" dirty="0">
                  <a:solidFill>
                    <a:schemeClr val="tx1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2699792" y="4730671"/>
                <a:ext cx="3096344" cy="91242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900" dirty="0" smtClean="0">
                    <a:solidFill>
                      <a:schemeClr val="tx1"/>
                    </a:solidFill>
                    <a:latin typeface="나눔바른고딕" pitchFamily="50" charset="-127"/>
                    <a:ea typeface="나눔바른고딕" pitchFamily="50" charset="-127"/>
                  </a:rPr>
                  <a:t>Content3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900" dirty="0" smtClean="0">
                    <a:solidFill>
                      <a:schemeClr val="tx1"/>
                    </a:solidFill>
                    <a:latin typeface="나눔바른고딕" pitchFamily="50" charset="-127"/>
                    <a:ea typeface="나눔바른고딕" pitchFamily="50" charset="-127"/>
                  </a:rPr>
                  <a:t>Recruit</a:t>
                </a:r>
                <a:endParaRPr lang="en-US" altLang="ko-KR" sz="900" dirty="0">
                  <a:solidFill>
                    <a:schemeClr val="tx1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2699792" y="5643094"/>
                <a:ext cx="3096344" cy="91242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900" dirty="0" smtClean="0">
                    <a:solidFill>
                      <a:schemeClr val="tx1"/>
                    </a:solidFill>
                    <a:latin typeface="나눔바른고딕" pitchFamily="50" charset="-127"/>
                    <a:ea typeface="나눔바른고딕" pitchFamily="50" charset="-127"/>
                  </a:rPr>
                  <a:t>Quick Menu</a:t>
                </a:r>
                <a:endParaRPr lang="en-US" altLang="ko-KR" sz="900" dirty="0">
                  <a:solidFill>
                    <a:schemeClr val="tx1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2699791" y="2905827"/>
                <a:ext cx="3096344" cy="912421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900" dirty="0" smtClean="0">
                    <a:solidFill>
                      <a:schemeClr val="tx1"/>
                    </a:solidFill>
                    <a:latin typeface="나눔바른고딕" pitchFamily="50" charset="-127"/>
                    <a:ea typeface="나눔바른고딕" pitchFamily="50" charset="-127"/>
                  </a:rPr>
                  <a:t>Content1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900" dirty="0" smtClean="0">
                    <a:solidFill>
                      <a:schemeClr val="tx1"/>
                    </a:solidFill>
                    <a:latin typeface="나눔바른고딕" pitchFamily="50" charset="-127"/>
                    <a:ea typeface="나눔바른고딕" pitchFamily="50" charset="-127"/>
                  </a:rPr>
                  <a:t>Our Business</a:t>
                </a:r>
                <a:endParaRPr lang="en-US" altLang="ko-KR" sz="900" dirty="0">
                  <a:solidFill>
                    <a:schemeClr val="tx1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5370302" y="3310743"/>
                <a:ext cx="425834" cy="1130933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>
                    <a:solidFill>
                      <a:schemeClr val="tx1"/>
                    </a:solidFill>
                    <a:latin typeface="나눔바른고딕" pitchFamily="50" charset="-127"/>
                    <a:ea typeface="나눔바른고딕" pitchFamily="50" charset="-127"/>
                  </a:rPr>
                  <a:t>Main</a:t>
                </a:r>
              </a:p>
              <a:p>
                <a:pPr algn="ctr"/>
                <a:r>
                  <a:rPr lang="en-US" altLang="ko-KR" sz="900" dirty="0" err="1" smtClean="0">
                    <a:solidFill>
                      <a:schemeClr val="tx1"/>
                    </a:solidFill>
                    <a:latin typeface="나눔바른고딕" pitchFamily="50" charset="-127"/>
                    <a:ea typeface="나눔바른고딕" pitchFamily="50" charset="-127"/>
                  </a:rPr>
                  <a:t>Navi-gation</a:t>
                </a:r>
                <a:endParaRPr lang="en-US" altLang="ko-KR" sz="900" dirty="0" smtClean="0">
                  <a:solidFill>
                    <a:schemeClr val="tx1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</p:grpSp>
        <p:sp>
          <p:nvSpPr>
            <p:cNvPr id="34" name="직사각형 33"/>
            <p:cNvSpPr/>
            <p:nvPr/>
          </p:nvSpPr>
          <p:spPr>
            <a:xfrm>
              <a:off x="1979605" y="1561356"/>
              <a:ext cx="192096" cy="91242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나눔바른고딕" pitchFamily="50" charset="-127"/>
                  <a:ea typeface="나눔바른고딕" pitchFamily="50" charset="-127"/>
                </a:rPr>
                <a:t>&lt;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4883852" y="1561355"/>
              <a:ext cx="192096" cy="91242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나눔바른고딕" pitchFamily="50" charset="-127"/>
                  <a:ea typeface="나눔바른고딕" pitchFamily="50" charset="-127"/>
                </a:rPr>
                <a:t>&gt;</a:t>
              </a:r>
            </a:p>
          </p:txBody>
        </p:sp>
      </p:grpSp>
      <p:sp>
        <p:nvSpPr>
          <p:cNvPr id="41" name="Rectangle 56"/>
          <p:cNvSpPr/>
          <p:nvPr/>
        </p:nvSpPr>
        <p:spPr>
          <a:xfrm>
            <a:off x="5061856" y="3272010"/>
            <a:ext cx="34453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한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페이지에 하나의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Content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를 배치하여 시원하고 깔끔하게 구분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▶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가독성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증가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2" name="Rectangle 56"/>
          <p:cNvSpPr/>
          <p:nvPr/>
        </p:nvSpPr>
        <p:spPr>
          <a:xfrm>
            <a:off x="5061856" y="4223215"/>
            <a:ext cx="34453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자주 쓰는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Quick Menu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를 한 페이지에 정돈하여 배치 ▶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접근성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증대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3" name="Rectangle 56"/>
          <p:cNvSpPr/>
          <p:nvPr/>
        </p:nvSpPr>
        <p:spPr>
          <a:xfrm>
            <a:off x="5061856" y="5174419"/>
            <a:ext cx="34453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Main Navigation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을 배치하여 사용자가 원하는 페이지로 이동하도록 함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4" name="Rectangle 56"/>
          <p:cNvSpPr/>
          <p:nvPr/>
        </p:nvSpPr>
        <p:spPr>
          <a:xfrm>
            <a:off x="5061856" y="2320805"/>
            <a:ext cx="34453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그리드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레이아웃을 활용하여 각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Content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를 구분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9242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08" y="2028408"/>
            <a:ext cx="4735298" cy="4040788"/>
          </a:xfrm>
          <a:prstGeom prst="rect">
            <a:avLst/>
          </a:prstGeom>
        </p:spPr>
      </p:pic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58" y="2218659"/>
            <a:ext cx="4368228" cy="2689671"/>
          </a:xfrm>
          <a:prstGeom prst="rect">
            <a:avLst/>
          </a:prstGeom>
        </p:spPr>
      </p:pic>
      <p:grpSp>
        <p:nvGrpSpPr>
          <p:cNvPr id="51" name="그룹 50"/>
          <p:cNvGrpSpPr/>
          <p:nvPr/>
        </p:nvGrpSpPr>
        <p:grpSpPr>
          <a:xfrm>
            <a:off x="1240970" y="1631136"/>
            <a:ext cx="906237" cy="397272"/>
            <a:chOff x="4269920" y="1364144"/>
            <a:chExt cx="906237" cy="397272"/>
          </a:xfrm>
        </p:grpSpPr>
        <p:cxnSp>
          <p:nvCxnSpPr>
            <p:cNvPr id="53" name="직선 연결선 52"/>
            <p:cNvCxnSpPr/>
            <p:nvPr/>
          </p:nvCxnSpPr>
          <p:spPr>
            <a:xfrm>
              <a:off x="4269920" y="1364144"/>
              <a:ext cx="0" cy="397272"/>
            </a:xfrm>
            <a:prstGeom prst="line">
              <a:avLst/>
            </a:prstGeom>
            <a:ln w="6350">
              <a:solidFill>
                <a:srgbClr val="6CA2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>
              <a:off x="4269920" y="1364144"/>
              <a:ext cx="906237" cy="0"/>
            </a:xfrm>
            <a:prstGeom prst="line">
              <a:avLst/>
            </a:prstGeom>
            <a:ln w="6350">
              <a:solidFill>
                <a:srgbClr val="6CA2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ctangle 49"/>
          <p:cNvSpPr/>
          <p:nvPr/>
        </p:nvSpPr>
        <p:spPr>
          <a:xfrm>
            <a:off x="1" y="6419850"/>
            <a:ext cx="9144000" cy="4381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368300" y="342900"/>
            <a:ext cx="5440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2-2. </a:t>
            </a:r>
            <a:r>
              <a:rPr lang="ko-KR" altLang="en-US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메인페이지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600" spc="-150" dirty="0" smtClean="0">
                <a:solidFill>
                  <a:schemeClr val="bg2">
                    <a:lumMod val="9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(1/4)</a:t>
            </a:r>
            <a:endParaRPr lang="en-US" altLang="ko-KR" sz="1400" spc="-150" dirty="0" smtClean="0">
              <a:solidFill>
                <a:schemeClr val="bg2">
                  <a:lumMod val="9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851522" y="6500425"/>
            <a:ext cx="544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POSCO ENGINEERING &amp; CONSTRUCTION</a:t>
            </a:r>
            <a:endParaRPr lang="en-US" altLang="ko-KR" sz="105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64" name="Rectangle 56"/>
          <p:cNvSpPr/>
          <p:nvPr/>
        </p:nvSpPr>
        <p:spPr>
          <a:xfrm>
            <a:off x="5496203" y="3520958"/>
            <a:ext cx="3306482" cy="112338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003F63"/>
                </a:solidFill>
                <a:latin typeface="나눔바른고딕" pitchFamily="50" charset="-127"/>
                <a:ea typeface="나눔바른고딕" pitchFamily="50" charset="-127"/>
              </a:rPr>
              <a:t>Main Visual</a:t>
            </a:r>
            <a:endParaRPr lang="en-US" altLang="ko-KR" sz="1200" b="1" dirty="0">
              <a:solidFill>
                <a:srgbClr val="003F63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 UltraLight" pitchFamily="50" charset="-127"/>
              <a:ea typeface="나눔바른고딕 UltraLight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jQuery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를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이용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한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자동 슬라이드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ENTER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버튼을 클릭하여 연결된 상세페이지로 이동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불릿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클릭 시 해당 순서의 배너이미지로 이동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재생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/</a:t>
            </a:r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일시정지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버튼으로 슬라이드 이동 조절 가능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5246598" y="3596278"/>
            <a:ext cx="249605" cy="97971"/>
            <a:chOff x="2195156" y="1524425"/>
            <a:chExt cx="249605" cy="97971"/>
          </a:xfrm>
        </p:grpSpPr>
        <p:cxnSp>
          <p:nvCxnSpPr>
            <p:cNvPr id="63" name="직선 연결선 62"/>
            <p:cNvCxnSpPr/>
            <p:nvPr/>
          </p:nvCxnSpPr>
          <p:spPr>
            <a:xfrm>
              <a:off x="2195156" y="1573411"/>
              <a:ext cx="182453" cy="0"/>
            </a:xfrm>
            <a:prstGeom prst="line">
              <a:avLst/>
            </a:prstGeom>
            <a:ln w="6350">
              <a:solidFill>
                <a:srgbClr val="6CA2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타원 87"/>
            <p:cNvSpPr/>
            <p:nvPr/>
          </p:nvSpPr>
          <p:spPr>
            <a:xfrm>
              <a:off x="2346790" y="1524425"/>
              <a:ext cx="97971" cy="97971"/>
            </a:xfrm>
            <a:prstGeom prst="ellipse">
              <a:avLst/>
            </a:prstGeom>
            <a:solidFill>
              <a:srgbClr val="6CA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206" y="799821"/>
            <a:ext cx="4037933" cy="1524571"/>
          </a:xfrm>
          <a:prstGeom prst="rect">
            <a:avLst/>
          </a:prstGeom>
          <a:ln>
            <a:solidFill>
              <a:srgbClr val="003F63"/>
            </a:solidFill>
          </a:ln>
        </p:spPr>
      </p:pic>
      <p:sp>
        <p:nvSpPr>
          <p:cNvPr id="47" name="Rectangle 56"/>
          <p:cNvSpPr/>
          <p:nvPr/>
        </p:nvSpPr>
        <p:spPr>
          <a:xfrm>
            <a:off x="6280030" y="1201008"/>
            <a:ext cx="2579298" cy="1123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solidFill>
                  <a:srgbClr val="003F63"/>
                </a:solidFill>
                <a:latin typeface="나눔바른고딕" pitchFamily="50" charset="-127"/>
                <a:ea typeface="나눔바른고딕" pitchFamily="50" charset="-127"/>
              </a:rPr>
              <a:t>글로벌 </a:t>
            </a:r>
            <a:r>
              <a:rPr lang="ko-KR" altLang="en-US" sz="1200" b="1" dirty="0" err="1" smtClean="0">
                <a:solidFill>
                  <a:srgbClr val="003F63"/>
                </a:solidFill>
                <a:latin typeface="나눔바른고딕" pitchFamily="50" charset="-127"/>
                <a:ea typeface="나눔바른고딕" pitchFamily="50" charset="-127"/>
              </a:rPr>
              <a:t>네비게이션</a:t>
            </a:r>
            <a:r>
              <a:rPr lang="en-US" altLang="ko-KR" sz="1200" b="1" dirty="0" smtClean="0">
                <a:solidFill>
                  <a:srgbClr val="003F63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</a:p>
          <a:p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 UltraLight" pitchFamily="50" charset="-127"/>
              <a:ea typeface="나눔바른고딕 UltraLight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&lt;dl&gt;,&lt;</a:t>
            </a:r>
            <a:r>
              <a:rPr lang="en-US" altLang="ko-KR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dt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&gt;,&lt;</a:t>
            </a:r>
            <a:r>
              <a:rPr lang="en-US" altLang="ko-KR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dd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&gt;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태그  사용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jQuery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사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용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hover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시 디자인 변경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&amp;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서브메뉴 열기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서브메뉴 깔끔하고 간결하게 정돈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801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9050">
          <a:solidFill>
            <a:srgbClr val="6CA2DE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rgbClr val="6CA2DE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1948</TotalTime>
  <Words>575</Words>
  <Application>Microsoft Office PowerPoint</Application>
  <PresentationFormat>화면 슬라이드 쇼(4:3)</PresentationFormat>
  <Paragraphs>192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0" baseType="lpstr">
      <vt:lpstr>굴림</vt:lpstr>
      <vt:lpstr>Arial</vt:lpstr>
      <vt:lpstr>나눔바른고딕 Light</vt:lpstr>
      <vt:lpstr>다음_SemiBold</vt:lpstr>
      <vt:lpstr>나눔바른고딕</vt:lpstr>
      <vt:lpstr>맑은 고딕</vt:lpstr>
      <vt:lpstr>HY견고딕</vt:lpstr>
      <vt:lpstr>나눔바른고딕 UltraLight</vt:lpstr>
      <vt:lpstr>Calibri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tombap</dc:creator>
  <cp:lastModifiedBy>tombap</cp:lastModifiedBy>
  <cp:revision>277</cp:revision>
  <dcterms:created xsi:type="dcterms:W3CDTF">2016-05-14T07:48:30Z</dcterms:created>
  <dcterms:modified xsi:type="dcterms:W3CDTF">2021-11-05T06:05:44Z</dcterms:modified>
</cp:coreProperties>
</file>